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5" r:id="rId2"/>
  </p:sldMasterIdLst>
  <p:notesMasterIdLst>
    <p:notesMasterId r:id="rId68"/>
  </p:notesMasterIdLst>
  <p:sldIdLst>
    <p:sldId id="449" r:id="rId3"/>
    <p:sldId id="451" r:id="rId4"/>
    <p:sldId id="262" r:id="rId5"/>
    <p:sldId id="264" r:id="rId6"/>
    <p:sldId id="266" r:id="rId7"/>
    <p:sldId id="267" r:id="rId8"/>
    <p:sldId id="270" r:id="rId9"/>
    <p:sldId id="272" r:id="rId10"/>
    <p:sldId id="271" r:id="rId11"/>
    <p:sldId id="273" r:id="rId12"/>
    <p:sldId id="274" r:id="rId13"/>
    <p:sldId id="275" r:id="rId14"/>
    <p:sldId id="462" r:id="rId15"/>
    <p:sldId id="463" r:id="rId16"/>
    <p:sldId id="486" r:id="rId17"/>
    <p:sldId id="465" r:id="rId18"/>
    <p:sldId id="466" r:id="rId19"/>
    <p:sldId id="467" r:id="rId20"/>
    <p:sldId id="468" r:id="rId21"/>
    <p:sldId id="469" r:id="rId22"/>
    <p:sldId id="470" r:id="rId23"/>
    <p:sldId id="471" r:id="rId24"/>
    <p:sldId id="487" r:id="rId25"/>
    <p:sldId id="491" r:id="rId26"/>
    <p:sldId id="492" r:id="rId27"/>
    <p:sldId id="490" r:id="rId28"/>
    <p:sldId id="332" r:id="rId29"/>
    <p:sldId id="333" r:id="rId30"/>
    <p:sldId id="334" r:id="rId31"/>
    <p:sldId id="338" r:id="rId32"/>
    <p:sldId id="335" r:id="rId33"/>
    <p:sldId id="494" r:id="rId34"/>
    <p:sldId id="495" r:id="rId35"/>
    <p:sldId id="496" r:id="rId36"/>
    <p:sldId id="497" r:id="rId37"/>
    <p:sldId id="498" r:id="rId38"/>
    <p:sldId id="499" r:id="rId39"/>
    <p:sldId id="500" r:id="rId40"/>
    <p:sldId id="501" r:id="rId41"/>
    <p:sldId id="502" r:id="rId42"/>
    <p:sldId id="527" r:id="rId43"/>
    <p:sldId id="503" r:id="rId44"/>
    <p:sldId id="504"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17" r:id="rId58"/>
    <p:sldId id="518" r:id="rId59"/>
    <p:sldId id="519" r:id="rId60"/>
    <p:sldId id="520" r:id="rId61"/>
    <p:sldId id="521" r:id="rId62"/>
    <p:sldId id="522" r:id="rId63"/>
    <p:sldId id="523" r:id="rId64"/>
    <p:sldId id="524" r:id="rId65"/>
    <p:sldId id="525" r:id="rId66"/>
    <p:sldId id="526"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initials="T" lastIdx="1" clrIdx="0">
    <p:extLst>
      <p:ext uri="{19B8F6BF-5375-455C-9EA6-DF929625EA0E}">
        <p15:presenceInfo xmlns:p15="http://schemas.microsoft.com/office/powerpoint/2012/main" userId="Zh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3604" autoAdjust="0"/>
  </p:normalViewPr>
  <p:slideViewPr>
    <p:cSldViewPr snapToGrid="0">
      <p:cViewPr varScale="1">
        <p:scale>
          <a:sx n="62" d="100"/>
          <a:sy n="62" d="100"/>
        </p:scale>
        <p:origin x="114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20F54-BA89-41B3-B806-8AA2522503CE}"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FBF2-0623-4161-857A-01B430772E5D}" type="slidenum">
              <a:rPr lang="zh-CN" altLang="en-US" smtClean="0"/>
              <a:t>‹#›</a:t>
            </a:fld>
            <a:endParaRPr lang="zh-CN" altLang="en-US"/>
          </a:p>
        </p:txBody>
      </p:sp>
    </p:spTree>
    <p:extLst>
      <p:ext uri="{BB962C8B-B14F-4D97-AF65-F5344CB8AC3E}">
        <p14:creationId xmlns:p14="http://schemas.microsoft.com/office/powerpoint/2010/main" val="163064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8013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inverted index structure is most</a:t>
            </a:r>
            <a:r>
              <a:rPr lang="en-US" altLang="zh-CN" baseline="0" dirty="0"/>
              <a:t> famous technique to index large scale database.</a:t>
            </a:r>
            <a:endParaRPr lang="en-US" altLang="zh-CN" dirty="0"/>
          </a:p>
          <a:p>
            <a:r>
              <a:rPr lang="en-US" altLang="zh-CN" dirty="0"/>
              <a:t>Inverted index structure makes use of the assumption that image’s visual representation vector is sparse. It only keep those non-zeros</a:t>
            </a:r>
            <a:r>
              <a:rPr lang="en-US" altLang="zh-CN" baseline="0" dirty="0"/>
              <a:t> vector elements of the representation vector. With the inverted index, efficiency gain in both memory cost and computational complexity is obtained.</a:t>
            </a:r>
            <a:endParaRPr lang="zh-CN" altLang="en-US" dirty="0"/>
          </a:p>
        </p:txBody>
      </p:sp>
      <p:sp>
        <p:nvSpPr>
          <p:cNvPr id="4" name="灯片编号占位符 3"/>
          <p:cNvSpPr>
            <a:spLocks noGrp="1"/>
          </p:cNvSpPr>
          <p:nvPr>
            <p:ph type="sldNum" sz="quarter" idx="10"/>
          </p:nvPr>
        </p:nvSpPr>
        <p:spPr/>
        <p:txBody>
          <a:bodyPr/>
          <a:lstStyle/>
          <a:p>
            <a:fld id="{ACD15496-6D0D-4EE4-8E66-3F4E619BC11E}" type="slidenum">
              <a:rPr lang="zh-CN" altLang="en-US" smtClean="0"/>
              <a:t>40</a:t>
            </a:fld>
            <a:endParaRPr lang="zh-CN" altLang="en-US"/>
          </a:p>
        </p:txBody>
      </p:sp>
    </p:spTree>
    <p:extLst>
      <p:ext uri="{BB962C8B-B14F-4D97-AF65-F5344CB8AC3E}">
        <p14:creationId xmlns:p14="http://schemas.microsoft.com/office/powerpoint/2010/main" val="301263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a:t>Here is an illustration to demonstrate the commonly used inverted index structure.</a:t>
            </a:r>
            <a:endParaRPr lang="zh-CN" altLang="en-US" dirty="0"/>
          </a:p>
          <a:p>
            <a:endParaRPr lang="en-US" altLang="zh-CN" dirty="0"/>
          </a:p>
          <a:p>
            <a:r>
              <a:rPr lang="en-US" altLang="zh-CN" dirty="0"/>
              <a:t>In the inverted index</a:t>
            </a:r>
            <a:r>
              <a:rPr lang="en-US" altLang="zh-CN" baseline="0" dirty="0"/>
              <a:t> structure, with extracted local features from images quantized into visual words by finding their nearest neighbor in the visual vocabulary, for each visual word, we keep a list of index features. Each indexed feature records the ID of the image it belongs to and other clues, such as weighting factor, binary code for verification, or geometric information.</a:t>
            </a:r>
          </a:p>
          <a:p>
            <a:endParaRPr lang="en-US" altLang="zh-CN" baseline="0" dirty="0"/>
          </a:p>
        </p:txBody>
      </p:sp>
      <p:sp>
        <p:nvSpPr>
          <p:cNvPr id="4" name="灯片编号占位符 3"/>
          <p:cNvSpPr>
            <a:spLocks noGrp="1"/>
          </p:cNvSpPr>
          <p:nvPr>
            <p:ph type="sldNum" sz="quarter" idx="10"/>
          </p:nvPr>
        </p:nvSpPr>
        <p:spPr/>
        <p:txBody>
          <a:bodyPr/>
          <a:lstStyle/>
          <a:p>
            <a:fld id="{ACD15496-6D0D-4EE4-8E66-3F4E619BC11E}" type="slidenum">
              <a:rPr lang="zh-CN" altLang="en-US" smtClean="0"/>
              <a:t>42</a:t>
            </a:fld>
            <a:endParaRPr lang="zh-CN" altLang="en-US"/>
          </a:p>
        </p:txBody>
      </p:sp>
    </p:spTree>
    <p:extLst>
      <p:ext uri="{BB962C8B-B14F-4D97-AF65-F5344CB8AC3E}">
        <p14:creationId xmlns:p14="http://schemas.microsoft.com/office/powerpoint/2010/main" val="262271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局部特征量化为视觉单词后，一副图像可以表达为一组视觉单词。图像语义非常依赖视觉单词间的空间布局。利用视觉单词间的空间位置关系可以帮助我们得到更好的图像局部匹配，从而准确度量图像内容相似性。然而，由于图像中的</a:t>
            </a:r>
            <a:r>
              <a:rPr kumimoji="0" lang="zh-CN" altLang="en-US" sz="1000" b="0" i="0" u="none" strike="noStrike" cap="none" normalizeH="0" baseline="0" dirty="0">
                <a:ln>
                  <a:noFill/>
                </a:ln>
                <a:solidFill>
                  <a:schemeClr val="bg1"/>
                </a:solidFill>
                <a:effectLst/>
                <a:latin typeface="Times New Roman" panose="02020603050405020304" charset="0"/>
                <a:ea typeface="黑体" panose="02010609060101010101" charset="-122"/>
                <a:cs typeface="黑体" panose="02010609060101010101" charset="-122"/>
              </a:rPr>
              <a:t>视觉单词</a:t>
            </a:r>
            <a:r>
              <a:rPr lang="zh-CN" altLang="en-US" b="0" dirty="0">
                <a:solidFill>
                  <a:schemeClr val="bg1"/>
                </a:solidFill>
                <a:latin typeface="Times New Roman" panose="02020603050405020304" charset="0"/>
                <a:ea typeface="黑体" panose="02010609060101010101" charset="-122"/>
                <a:cs typeface="黑体" panose="02010609060101010101" charset="-122"/>
              </a:rPr>
              <a:t>空间位置关系</a:t>
            </a:r>
            <a:r>
              <a:rPr lang="zh-CN" altLang="en-US" b="0" dirty="0">
                <a:solidFill>
                  <a:srgbClr val="FFFF00"/>
                </a:solidFill>
                <a:latin typeface="Times New Roman" panose="02020603050405020304" charset="0"/>
                <a:ea typeface="黑体" panose="02010609060101010101" charset="-122"/>
                <a:cs typeface="黑体" panose="02010609060101010101" charset="-122"/>
              </a:rPr>
              <a:t>复杂多样，视觉单词噪声严重，需要设计结构化表达方法、便于图像间比较。同时为了保证检索实时性，需要设计高效的几何上下文匹配方法。</a:t>
            </a:r>
            <a:endParaRPr lang="zh-CN" altLang="en-US" dirty="0"/>
          </a:p>
        </p:txBody>
      </p:sp>
      <p:sp>
        <p:nvSpPr>
          <p:cNvPr id="5" name="灯片编号占位符 4"/>
          <p:cNvSpPr>
            <a:spLocks noGrp="1"/>
          </p:cNvSpPr>
          <p:nvPr>
            <p:ph type="sldNum" sz="quarter" idx="11"/>
          </p:nvPr>
        </p:nvSpPr>
        <p:spPr/>
        <p:txBody>
          <a:bodyPr/>
          <a:lstStyle/>
          <a:p>
            <a:pPr>
              <a:defRPr/>
            </a:pPr>
            <a:fld id="{04EB2441-6E1B-0C46-A084-F5418D440600}" type="slidenum">
              <a:rPr lang="en-US" altLang="zh-CN" smtClean="0"/>
              <a:t>45</a:t>
            </a:fld>
            <a:endParaRPr lang="en-US" altLang="zh-CN"/>
          </a:p>
        </p:txBody>
      </p:sp>
    </p:spTree>
    <p:extLst>
      <p:ext uri="{BB962C8B-B14F-4D97-AF65-F5344CB8AC3E}">
        <p14:creationId xmlns:p14="http://schemas.microsoft.com/office/powerpoint/2010/main" val="428956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7713CF-FC12-430E-99FA-1FA7BB073E1B}" type="slidenum">
              <a:rPr lang="zh-CN" altLang="en-US" smtClean="0"/>
              <a:t>47</a:t>
            </a:fld>
            <a:endParaRPr lang="zh-CN" altLang="en-US"/>
          </a:p>
        </p:txBody>
      </p:sp>
    </p:spTree>
    <p:extLst>
      <p:ext uri="{BB962C8B-B14F-4D97-AF65-F5344CB8AC3E}">
        <p14:creationId xmlns:p14="http://schemas.microsoft.com/office/powerpoint/2010/main" val="254631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To encode the relative</a:t>
            </a:r>
            <a:r>
              <a:rPr lang="en-US" altLang="zh-CN" baseline="0" dirty="0"/>
              <a:t> spatial positions, two maps: </a:t>
            </a:r>
            <a:r>
              <a:rPr lang="en-US" altLang="zh-CN" baseline="0" dirty="0" err="1"/>
              <a:t>Xmap</a:t>
            </a:r>
            <a:r>
              <a:rPr lang="en-US" altLang="zh-CN" baseline="0" dirty="0"/>
              <a:t> and </a:t>
            </a:r>
            <a:r>
              <a:rPr lang="en-US" altLang="zh-CN" baseline="0" dirty="0" err="1"/>
              <a:t>Ymap</a:t>
            </a:r>
            <a:r>
              <a:rPr lang="en-US" altLang="zh-CN" baseline="0" dirty="0"/>
              <a:t> are generated. </a:t>
            </a:r>
            <a:r>
              <a:rPr lang="en-US" altLang="zh-CN" baseline="0" dirty="0" err="1"/>
              <a:t>Xmap</a:t>
            </a:r>
            <a:r>
              <a:rPr lang="en-US" altLang="zh-CN" baseline="0" dirty="0"/>
              <a:t> describes whether a feature is on the left or on the right of another feature. </a:t>
            </a:r>
            <a:r>
              <a:rPr lang="en-US" altLang="zh-CN" baseline="0" dirty="0" err="1"/>
              <a:t>Ymap</a:t>
            </a:r>
            <a:r>
              <a:rPr lang="en-US" altLang="zh-CN" baseline="0" dirty="0"/>
              <a:t> describes whether a feature is bellow or above another feature. </a:t>
            </a:r>
          </a:p>
          <a:p>
            <a:endParaRPr lang="en-US" altLang="zh-CN" baseline="0" dirty="0"/>
          </a:p>
          <a:p>
            <a:r>
              <a:rPr lang="en-US" altLang="zh-CN" baseline="0" dirty="0"/>
              <a:t>For instance, give an image with four features under such axis orientation, we can generate its </a:t>
            </a:r>
            <a:r>
              <a:rPr lang="en-US" altLang="zh-CN" baseline="0" dirty="0" err="1"/>
              <a:t>Xmap</a:t>
            </a:r>
            <a:r>
              <a:rPr lang="en-US" altLang="zh-CN" baseline="0" dirty="0"/>
              <a:t> and </a:t>
            </a:r>
            <a:r>
              <a:rPr lang="en-US" altLang="zh-CN" baseline="0" dirty="0" err="1"/>
              <a:t>Ymap</a:t>
            </a:r>
            <a:r>
              <a:rPr lang="en-US" altLang="zh-CN" baseline="0" dirty="0"/>
              <a:t> as follows. With feature 1 as reference, we can see that feature 2 and 3 are on the right, and the corresponding codes are zero. Feature 4 is on the </a:t>
            </a:r>
            <a:r>
              <a:rPr lang="en-US" altLang="zh-CN" baseline="0" dirty="0" err="1"/>
              <a:t>letft</a:t>
            </a:r>
            <a:r>
              <a:rPr lang="en-US" altLang="zh-CN" baseline="0" dirty="0"/>
              <a:t>, and the corresponding code is 1. Feature 2, 3 and feature 4 are all bellow feature 1, therefore, the corresponding codes are all one. Similarly, we can obtain all the other codes. And finally, all codes constitute our </a:t>
            </a:r>
            <a:r>
              <a:rPr lang="en-US" altLang="zh-CN" baseline="0" dirty="0" err="1"/>
              <a:t>Xmap</a:t>
            </a:r>
            <a:r>
              <a:rPr lang="en-US" altLang="zh-CN" baseline="0" dirty="0"/>
              <a:t> and </a:t>
            </a:r>
            <a:r>
              <a:rPr lang="en-US" altLang="zh-CN" baseline="0" dirty="0" err="1"/>
              <a:t>Ymap</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fld id="{F5C03457-9872-419B-8075-A9B81460A5E8}" type="slidenum">
              <a:rPr lang="zh-CN" altLang="en-US" smtClean="0"/>
              <a:t>48</a:t>
            </a:fld>
            <a:endParaRPr lang="zh-CN" altLang="en-US"/>
          </a:p>
        </p:txBody>
      </p:sp>
    </p:spTree>
    <p:extLst>
      <p:ext uri="{BB962C8B-B14F-4D97-AF65-F5344CB8AC3E}">
        <p14:creationId xmlns:p14="http://schemas.microsoft.com/office/powerpoint/2010/main" val="225257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Here</a:t>
            </a:r>
            <a:r>
              <a:rPr lang="en-US" altLang="zh-CN" baseline="0" dirty="0"/>
              <a:t> are two examples from spatial </a:t>
            </a:r>
            <a:r>
              <a:rPr lang="en-US" altLang="zh-CN" baseline="0" dirty="0" err="1"/>
              <a:t>verfication</a:t>
            </a:r>
            <a:r>
              <a:rPr lang="en-US" altLang="zh-CN" baseline="0" dirty="0"/>
              <a:t>. The first one is a pair of content related images. As for the second one, there are irrelevant in content. Before spatial verification, there are many noisy matched feature pairs. With our spatial verification, we can identify those false matches. The last is the final matched results. </a:t>
            </a:r>
          </a:p>
          <a:p>
            <a:endParaRPr lang="en-US" altLang="zh-CN" baseline="0" dirty="0"/>
          </a:p>
          <a:p>
            <a:r>
              <a:rPr lang="en-US" altLang="zh-CN" baseline="0" dirty="0"/>
              <a:t>In the first example, those true matches are satisfactorily kept. </a:t>
            </a:r>
          </a:p>
          <a:p>
            <a:r>
              <a:rPr lang="en-US" altLang="zh-CN" baseline="0" dirty="0"/>
              <a:t>In the second example, only three matches with consistent geometry are remained. And the similarity between the two images is small.</a:t>
            </a:r>
            <a:endParaRPr lang="zh-CN" altLang="en-US" dirty="0"/>
          </a:p>
        </p:txBody>
      </p:sp>
      <p:sp>
        <p:nvSpPr>
          <p:cNvPr id="4" name="灯片编号占位符 3"/>
          <p:cNvSpPr>
            <a:spLocks noGrp="1"/>
          </p:cNvSpPr>
          <p:nvPr>
            <p:ph type="sldNum" sz="quarter" idx="10"/>
          </p:nvPr>
        </p:nvSpPr>
        <p:spPr/>
        <p:txBody>
          <a:bodyPr/>
          <a:lstStyle/>
          <a:p>
            <a:fld id="{F5C03457-9872-419B-8075-A9B81460A5E8}" type="slidenum">
              <a:rPr lang="zh-CN" altLang="en-US" smtClean="0"/>
              <a:t>53</a:t>
            </a:fld>
            <a:endParaRPr lang="zh-CN" altLang="en-US"/>
          </a:p>
        </p:txBody>
      </p:sp>
    </p:spTree>
    <p:extLst>
      <p:ext uri="{BB962C8B-B14F-4D97-AF65-F5344CB8AC3E}">
        <p14:creationId xmlns:p14="http://schemas.microsoft.com/office/powerpoint/2010/main" val="231987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2A2F6F-BF92-4171-992B-DFCEC955BE9B}" type="slidenum">
              <a:rPr lang="zh-CN" altLang="en-US" smtClean="0"/>
              <a:t>61</a:t>
            </a:fld>
            <a:endParaRPr lang="zh-CN" altLang="en-US"/>
          </a:p>
        </p:txBody>
      </p:sp>
    </p:spTree>
    <p:extLst>
      <p:ext uri="{BB962C8B-B14F-4D97-AF65-F5344CB8AC3E}">
        <p14:creationId xmlns:p14="http://schemas.microsoft.com/office/powerpoint/2010/main" val="1491908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1911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400300"/>
            <a:ext cx="7779124" cy="10318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a:solidFill>
                <a:prstClr val="black"/>
              </a:solidFill>
            </a:endParaRPr>
          </a:p>
        </p:txBody>
      </p:sp>
      <p:sp>
        <p:nvSpPr>
          <p:cNvPr id="701442" name="Rectangle 2"/>
          <p:cNvSpPr>
            <a:spLocks noGrp="1" noChangeArrowheads="1"/>
          </p:cNvSpPr>
          <p:nvPr>
            <p:ph type="ctrTitle"/>
          </p:nvPr>
        </p:nvSpPr>
        <p:spPr>
          <a:xfrm>
            <a:off x="685800" y="990600"/>
            <a:ext cx="7772400" cy="1371600"/>
          </a:xfrm>
        </p:spPr>
        <p:txBody>
          <a:bodyPr/>
          <a:lstStyle>
            <a:lvl1pPr algn="l">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447800" y="3429000"/>
            <a:ext cx="7010400" cy="1600200"/>
          </a:xfrm>
        </p:spPr>
        <p:txBody>
          <a:bodyPr/>
          <a:lstStyle>
            <a:lvl1pPr marL="0" indent="0">
              <a:buFont typeface="Wingdings" charset="0"/>
              <a:buNone/>
              <a:defRPr sz="2200"/>
            </a:lvl1pPr>
          </a:lstStyle>
          <a:p>
            <a:pPr lvl="0"/>
            <a:r>
              <a:rPr lang="zh-CN" altLang="en-US" noProof="0"/>
              <a:t>单击以编辑母版副标题样式</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162" t="3708" r="20626" b="6469"/>
          <a:stretch/>
        </p:blipFill>
        <p:spPr>
          <a:xfrm>
            <a:off x="8010987" y="8620"/>
            <a:ext cx="1121558" cy="1080914"/>
          </a:xfrm>
          <a:prstGeom prst="rect">
            <a:avLst/>
          </a:prstGeom>
        </p:spPr>
      </p:pic>
    </p:spTree>
    <p:extLst>
      <p:ext uri="{BB962C8B-B14F-4D97-AF65-F5344CB8AC3E}">
        <p14:creationId xmlns:p14="http://schemas.microsoft.com/office/powerpoint/2010/main" val="389583612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1838908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9863149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49773605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60039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566738" y="304800"/>
            <a:ext cx="5854700" cy="60039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52180604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341438"/>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38"/>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47169159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400300"/>
            <a:ext cx="7779124" cy="10318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1442" name="Rectangle 2"/>
          <p:cNvSpPr>
            <a:spLocks noGrp="1" noChangeArrowheads="1"/>
          </p:cNvSpPr>
          <p:nvPr>
            <p:ph type="ctrTitle"/>
          </p:nvPr>
        </p:nvSpPr>
        <p:spPr>
          <a:xfrm>
            <a:off x="685800" y="990600"/>
            <a:ext cx="7772400" cy="1371600"/>
          </a:xfrm>
        </p:spPr>
        <p:txBody>
          <a:bodyPr/>
          <a:lstStyle>
            <a:lvl1pPr algn="l">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447800" y="3429000"/>
            <a:ext cx="7010400" cy="1600200"/>
          </a:xfrm>
        </p:spPr>
        <p:txBody>
          <a:bodyPr/>
          <a:lstStyle>
            <a:lvl1pPr marL="0" indent="0">
              <a:buFont typeface="Wingdings" charset="0"/>
              <a:buNone/>
              <a:defRPr sz="2800"/>
            </a:lvl1pPr>
          </a:lstStyle>
          <a:p>
            <a:pPr lvl="0"/>
            <a:r>
              <a:rPr lang="zh-CN" altLang="en-US" noProof="0"/>
              <a:t>单击以编辑母版副标题样式</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162" t="3708" r="20626" b="6469"/>
          <a:stretch/>
        </p:blipFill>
        <p:spPr>
          <a:xfrm>
            <a:off x="8010988" y="8620"/>
            <a:ext cx="1121558" cy="1080914"/>
          </a:xfrm>
          <a:prstGeom prst="rect">
            <a:avLst/>
          </a:prstGeom>
        </p:spPr>
      </p:pic>
    </p:spTree>
    <p:extLst>
      <p:ext uri="{BB962C8B-B14F-4D97-AF65-F5344CB8AC3E}">
        <p14:creationId xmlns:p14="http://schemas.microsoft.com/office/powerpoint/2010/main" val="40883724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43045090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31885884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22F4108-DEC7-47BE-B10B-3212340CBE4B}" type="slidenum">
              <a:rPr lang="zh-CN" altLang="en-US" smtClean="0"/>
              <a:t>‹#›</a:t>
            </a:fld>
            <a:endParaRPr lang="zh-CN" altLang="en-US"/>
          </a:p>
        </p:txBody>
      </p:sp>
    </p:spTree>
    <p:extLst>
      <p:ext uri="{BB962C8B-B14F-4D97-AF65-F5344CB8AC3E}">
        <p14:creationId xmlns:p14="http://schemas.microsoft.com/office/powerpoint/2010/main" val="358639869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42206792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6983439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178148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8"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17459392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4" name="Rectangle 7"/>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22F4108-DEC7-47BE-B10B-3212340CBE4B}" type="slidenum">
              <a:rPr lang="zh-CN" altLang="en-US" smtClean="0"/>
              <a:t>‹#›</a:t>
            </a:fld>
            <a:endParaRPr lang="zh-CN" altLang="en-US"/>
          </a:p>
        </p:txBody>
      </p:sp>
    </p:spTree>
    <p:extLst>
      <p:ext uri="{BB962C8B-B14F-4D97-AF65-F5344CB8AC3E}">
        <p14:creationId xmlns:p14="http://schemas.microsoft.com/office/powerpoint/2010/main" val="28544069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3" name="Rectangle 7"/>
          <p:cNvSpPr>
            <a:spLocks noGrp="1" noChangeArrowheads="1"/>
          </p:cNvSpPr>
          <p:nvPr>
            <p:ph type="ftr" sz="quarter" idx="11"/>
          </p:nvPr>
        </p:nvSpPr>
        <p:spPr/>
        <p:txBody>
          <a:bodyPr/>
          <a:lstStyle>
            <a:lvl1pPr>
              <a:defRPr/>
            </a:lvl1pPr>
          </a:lstStyle>
          <a:p>
            <a:endParaRPr lang="zh-CN" altLang="en-US"/>
          </a:p>
        </p:txBody>
      </p:sp>
      <p:sp>
        <p:nvSpPr>
          <p:cNvPr id="4"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22F4108-DEC7-47BE-B10B-3212340CBE4B}" type="slidenum">
              <a:rPr lang="zh-CN" altLang="en-US" smtClean="0"/>
              <a:t>‹#›</a:t>
            </a:fld>
            <a:endParaRPr lang="zh-CN" altLang="en-US"/>
          </a:p>
        </p:txBody>
      </p:sp>
    </p:spTree>
    <p:extLst>
      <p:ext uri="{BB962C8B-B14F-4D97-AF65-F5344CB8AC3E}">
        <p14:creationId xmlns:p14="http://schemas.microsoft.com/office/powerpoint/2010/main" val="272351803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10616123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66103365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72559314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9" y="304802"/>
            <a:ext cx="2001837" cy="60039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566739" y="304802"/>
            <a:ext cx="5854700" cy="60039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50328076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2"/>
            <a:ext cx="80010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341440"/>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0E587C2C-A4A4-48A6-BFD9-7D5ADCA9381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8488117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42608149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993545BE-DFD9-4A39-B7DC-CF4DA7A7B9ED}" type="slidenum">
              <a:rPr lang="zh-CN" altLang="en-US" smtClean="0"/>
              <a:t>‹#›</a:t>
            </a:fld>
            <a:endParaRPr lang="zh-CN" altLang="en-US"/>
          </a:p>
        </p:txBody>
      </p:sp>
    </p:spTree>
    <p:extLst>
      <p:ext uri="{BB962C8B-B14F-4D97-AF65-F5344CB8AC3E}">
        <p14:creationId xmlns:p14="http://schemas.microsoft.com/office/powerpoint/2010/main" val="372948452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25998184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341438"/>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38"/>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28911116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8"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42008119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4" name="Rectangle 7"/>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993545BE-DFD9-4A39-B7DC-CF4DA7A7B9ED}" type="slidenum">
              <a:rPr lang="zh-CN" altLang="en-US" smtClean="0"/>
              <a:t>‹#›</a:t>
            </a:fld>
            <a:endParaRPr lang="zh-CN" altLang="en-US"/>
          </a:p>
        </p:txBody>
      </p:sp>
    </p:spTree>
    <p:extLst>
      <p:ext uri="{BB962C8B-B14F-4D97-AF65-F5344CB8AC3E}">
        <p14:creationId xmlns:p14="http://schemas.microsoft.com/office/powerpoint/2010/main" val="32880235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18F7F182-1AA7-4AD6-8C8C-D8ABC99323D2}" type="datetimeFigureOut">
              <a:rPr lang="zh-CN" altLang="en-US" smtClean="0"/>
              <a:t>2021/11/25</a:t>
            </a:fld>
            <a:endParaRPr lang="zh-CN" altLang="en-US"/>
          </a:p>
        </p:txBody>
      </p:sp>
      <p:sp>
        <p:nvSpPr>
          <p:cNvPr id="3" name="Rectangle 7"/>
          <p:cNvSpPr>
            <a:spLocks noGrp="1" noChangeArrowheads="1"/>
          </p:cNvSpPr>
          <p:nvPr>
            <p:ph type="ftr" sz="quarter" idx="11"/>
          </p:nvPr>
        </p:nvSpPr>
        <p:spPr/>
        <p:txBody>
          <a:bodyPr/>
          <a:lstStyle>
            <a:lvl1pPr>
              <a:defRPr/>
            </a:lvl1pPr>
          </a:lstStyle>
          <a:p>
            <a:endParaRPr lang="zh-CN" altLang="en-US"/>
          </a:p>
        </p:txBody>
      </p:sp>
      <p:sp>
        <p:nvSpPr>
          <p:cNvPr id="4"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993545BE-DFD9-4A39-B7DC-CF4DA7A7B9ED}" type="slidenum">
              <a:rPr lang="zh-CN" altLang="en-US" smtClean="0"/>
              <a:t>‹#›</a:t>
            </a:fld>
            <a:endParaRPr lang="zh-CN" altLang="en-US"/>
          </a:p>
        </p:txBody>
      </p:sp>
    </p:spTree>
    <p:extLst>
      <p:ext uri="{BB962C8B-B14F-4D97-AF65-F5344CB8AC3E}">
        <p14:creationId xmlns:p14="http://schemas.microsoft.com/office/powerpoint/2010/main" val="22885226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574675" y="304800"/>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00419" name="Rectangle 3"/>
          <p:cNvSpPr>
            <a:spLocks noGrp="1" noChangeArrowheads="1"/>
          </p:cNvSpPr>
          <p:nvPr>
            <p:ph type="body" idx="1"/>
          </p:nvPr>
        </p:nvSpPr>
        <p:spPr bwMode="auto">
          <a:xfrm>
            <a:off x="566738" y="1341438"/>
            <a:ext cx="8001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
        <p:nvSpPr>
          <p:cNvPr id="1028" name="AutoShape 4"/>
          <p:cNvSpPr>
            <a:spLocks noChangeArrowheads="1"/>
          </p:cNvSpPr>
          <p:nvPr/>
        </p:nvSpPr>
        <p:spPr bwMode="auto">
          <a:xfrm>
            <a:off x="611188" y="1125538"/>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a:solidFill>
                <a:prstClr val="black"/>
              </a:solidFill>
            </a:endParaRPr>
          </a:p>
        </p:txBody>
      </p:sp>
      <p:sp>
        <p:nvSpPr>
          <p:cNvPr id="700422"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18F7F182-1AA7-4AD6-8C8C-D8ABC99323D2}" type="datetimeFigureOut">
              <a:rPr lang="zh-CN" altLang="en-US" smtClean="0"/>
              <a:t>2021/11/25</a:t>
            </a:fld>
            <a:endParaRPr lang="zh-CN" altLang="en-US"/>
          </a:p>
        </p:txBody>
      </p:sp>
      <p:sp>
        <p:nvSpPr>
          <p:cNvPr id="700423" name="Rectangle 7"/>
          <p:cNvSpPr>
            <a:spLocks noGrp="1" noChangeArrowheads="1"/>
          </p:cNvSpPr>
          <p:nvPr>
            <p:ph type="ftr" sz="quarter" idx="3"/>
          </p:nvPr>
        </p:nvSpPr>
        <p:spPr bwMode="auto">
          <a:xfrm>
            <a:off x="7191375" y="6624638"/>
            <a:ext cx="1952625"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endParaRPr lang="zh-CN" altLang="en-US"/>
          </a:p>
        </p:txBody>
      </p:sp>
      <p:pic>
        <p:nvPicPr>
          <p:cNvPr id="4" name="图片 3"/>
          <p:cNvPicPr>
            <a:picLocks noChangeAspect="1"/>
          </p:cNvPicPr>
          <p:nvPr/>
        </p:nvPicPr>
        <p:blipFill rotWithShape="1">
          <a:blip r:embed="rId16" cstate="print">
            <a:extLst>
              <a:ext uri="{28A0092B-C50C-407E-A947-70E740481C1C}">
                <a14:useLocalDpi xmlns:a14="http://schemas.microsoft.com/office/drawing/2010/main" val="0"/>
              </a:ext>
            </a:extLst>
          </a:blip>
          <a:srcRect l="17162" t="3708" r="20626" b="6469"/>
          <a:stretch/>
        </p:blipFill>
        <p:spPr>
          <a:xfrm>
            <a:off x="8132015" y="8623"/>
            <a:ext cx="1008547" cy="972000"/>
          </a:xfrm>
          <a:prstGeom prst="rect">
            <a:avLst/>
          </a:prstGeom>
        </p:spPr>
      </p:pic>
    </p:spTree>
    <p:extLst>
      <p:ext uri="{BB962C8B-B14F-4D97-AF65-F5344CB8AC3E}">
        <p14:creationId xmlns:p14="http://schemas.microsoft.com/office/powerpoint/2010/main" val="358028629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mn-lt"/>
          <a:ea typeface="+mn-ea"/>
          <a:cs typeface="+mn-cs"/>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mn-lt"/>
          <a:ea typeface="+mn-ea"/>
          <a:cs typeface="+mn-cs"/>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mn-lt"/>
          <a:ea typeface="+mn-ea"/>
          <a:cs typeface="+mn-cs"/>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574675" y="304802"/>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00419" name="Rectangle 3"/>
          <p:cNvSpPr>
            <a:spLocks noGrp="1" noChangeArrowheads="1"/>
          </p:cNvSpPr>
          <p:nvPr>
            <p:ph type="body" idx="1"/>
          </p:nvPr>
        </p:nvSpPr>
        <p:spPr bwMode="auto">
          <a:xfrm>
            <a:off x="566738" y="1341440"/>
            <a:ext cx="8001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
        <p:nvSpPr>
          <p:cNvPr id="1028" name="AutoShape 4"/>
          <p:cNvSpPr>
            <a:spLocks noChangeArrowheads="1"/>
          </p:cNvSpPr>
          <p:nvPr/>
        </p:nvSpPr>
        <p:spPr bwMode="auto">
          <a:xfrm>
            <a:off x="611189" y="1125540"/>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0422"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0E587C2C-A4A4-48A6-BFD9-7D5ADCA93812}" type="datetimeFigureOut">
              <a:rPr lang="zh-CN" altLang="en-US" smtClean="0"/>
              <a:t>2021/11/25</a:t>
            </a:fld>
            <a:endParaRPr lang="zh-CN" altLang="en-US"/>
          </a:p>
        </p:txBody>
      </p:sp>
      <p:sp>
        <p:nvSpPr>
          <p:cNvPr id="700423" name="Rectangle 7"/>
          <p:cNvSpPr>
            <a:spLocks noGrp="1" noChangeArrowheads="1"/>
          </p:cNvSpPr>
          <p:nvPr>
            <p:ph type="ftr" sz="quarter" idx="3"/>
          </p:nvPr>
        </p:nvSpPr>
        <p:spPr bwMode="auto">
          <a:xfrm>
            <a:off x="7191376" y="6624638"/>
            <a:ext cx="1952625"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endParaRPr lang="zh-CN" altLang="en-US"/>
          </a:p>
        </p:txBody>
      </p:sp>
      <p:pic>
        <p:nvPicPr>
          <p:cNvPr id="4" name="图片 3"/>
          <p:cNvPicPr>
            <a:picLocks noChangeAspect="1"/>
          </p:cNvPicPr>
          <p:nvPr/>
        </p:nvPicPr>
        <p:blipFill rotWithShape="1">
          <a:blip r:embed="rId16" cstate="print">
            <a:extLst>
              <a:ext uri="{28A0092B-C50C-407E-A947-70E740481C1C}">
                <a14:useLocalDpi xmlns:a14="http://schemas.microsoft.com/office/drawing/2010/main" val="0"/>
              </a:ext>
            </a:extLst>
          </a:blip>
          <a:srcRect l="17162" t="3708" r="20626" b="6469"/>
          <a:stretch/>
        </p:blipFill>
        <p:spPr>
          <a:xfrm>
            <a:off x="8045386" y="8623"/>
            <a:ext cx="1083255" cy="1044000"/>
          </a:xfrm>
          <a:prstGeom prst="rect">
            <a:avLst/>
          </a:prstGeom>
        </p:spPr>
      </p:pic>
    </p:spTree>
    <p:extLst>
      <p:ext uri="{BB962C8B-B14F-4D97-AF65-F5344CB8AC3E}">
        <p14:creationId xmlns:p14="http://schemas.microsoft.com/office/powerpoint/2010/main" val="29436566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ransition/>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mn-lt"/>
          <a:ea typeface="+mn-ea"/>
          <a:cs typeface="+mn-cs"/>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mn-lt"/>
          <a:ea typeface="+mn-ea"/>
          <a:cs typeface="+mn-cs"/>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mn-lt"/>
          <a:ea typeface="+mn-ea"/>
          <a:cs typeface="+mn-cs"/>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28.png"/><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8.png"/><Relationship Id="rId7" Type="http://schemas.openxmlformats.org/officeDocument/2006/relationships/oleObject" Target="../embeddings/oleObject6.bin"/><Relationship Id="rId12" Type="http://schemas.openxmlformats.org/officeDocument/2006/relationships/image" Target="../media/image32.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9.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31.wmf"/><Relationship Id="rId4" Type="http://schemas.openxmlformats.org/officeDocument/2006/relationships/image" Target="../media/image39.png"/><Relationship Id="rId9"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48.wmf"/><Relationship Id="rId5" Type="http://schemas.openxmlformats.org/officeDocument/2006/relationships/oleObject" Target="../embeddings/oleObject10.bin"/><Relationship Id="rId4" Type="http://schemas.openxmlformats.org/officeDocument/2006/relationships/image" Target="../media/image47.wmf"/></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61.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NUL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NUL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2.xml"/><Relationship Id="rId7" Type="http://schemas.openxmlformats.org/officeDocument/2006/relationships/image" Target="../media/image73.wmf"/><Relationship Id="rId12" Type="http://schemas.openxmlformats.org/officeDocument/2006/relationships/image" Target="NULL"/><Relationship Id="rId2" Type="http://schemas.openxmlformats.org/officeDocument/2006/relationships/tags" Target="../tags/tag1.xml"/><Relationship Id="rId1" Type="http://schemas.openxmlformats.org/officeDocument/2006/relationships/vmlDrawing" Target="../drawings/vmlDrawing7.vml"/><Relationship Id="rId6" Type="http://schemas.openxmlformats.org/officeDocument/2006/relationships/oleObject" Target="../embeddings/oleObject11.bin"/><Relationship Id="rId11" Type="http://schemas.openxmlformats.org/officeDocument/2006/relationships/image" Target="../media/image75.wmf"/><Relationship Id="rId5" Type="http://schemas.openxmlformats.org/officeDocument/2006/relationships/image" Target="NULL"/><Relationship Id="rId10" Type="http://schemas.openxmlformats.org/officeDocument/2006/relationships/oleObject" Target="../embeddings/oleObject13.bin"/><Relationship Id="rId4" Type="http://schemas.openxmlformats.org/officeDocument/2006/relationships/slideLayout" Target="../slideLayouts/slideLayout4.xml"/><Relationship Id="rId9" Type="http://schemas.openxmlformats.org/officeDocument/2006/relationships/image" Target="../media/image7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oleObject" Target="../embeddings/oleObject14.bin"/><Relationship Id="rId3" Type="http://schemas.openxmlformats.org/officeDocument/2006/relationships/slideLayout" Target="../slideLayouts/slideLayout4.xml"/><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tags" Target="../tags/tag3.xml"/><Relationship Id="rId16" Type="http://schemas.openxmlformats.org/officeDocument/2006/relationships/image" Target="../media/image85.png"/><Relationship Id="rId1" Type="http://schemas.openxmlformats.org/officeDocument/2006/relationships/vmlDrawing" Target="../drawings/vmlDrawing8.v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7.png"/><Relationship Id="rId15" Type="http://schemas.openxmlformats.org/officeDocument/2006/relationships/oleObject" Target="../embeddings/oleObject15.bin"/><Relationship Id="rId10" Type="http://schemas.openxmlformats.org/officeDocument/2006/relationships/image" Target="../media/image80.jpeg"/><Relationship Id="rId4" Type="http://schemas.openxmlformats.org/officeDocument/2006/relationships/notesSlide" Target="../notesSlides/notesSlide2.xml"/><Relationship Id="rId9" Type="http://schemas.openxmlformats.org/officeDocument/2006/relationships/image" Target="../media/image79.jpeg"/><Relationship Id="rId14" Type="http://schemas.openxmlformats.org/officeDocument/2006/relationships/image" Target="../media/image74.wmf"/></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emf"/><Relationship Id="rId3" Type="http://schemas.openxmlformats.org/officeDocument/2006/relationships/image" Target="../media/image89.png"/><Relationship Id="rId7" Type="http://schemas.openxmlformats.org/officeDocument/2006/relationships/image" Target="NULL"/><Relationship Id="rId12" Type="http://schemas.openxmlformats.org/officeDocument/2006/relationships/image" Target="../media/image97.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2.png"/><Relationship Id="rId11" Type="http://schemas.openxmlformats.org/officeDocument/2006/relationships/image" Target="../media/image96.emf"/><Relationship Id="rId5" Type="http://schemas.openxmlformats.org/officeDocument/2006/relationships/image" Target="../media/image91.jpeg"/><Relationship Id="rId10" Type="http://schemas.openxmlformats.org/officeDocument/2006/relationships/image" Target="../media/image95.emf"/><Relationship Id="rId4" Type="http://schemas.openxmlformats.org/officeDocument/2006/relationships/image" Target="../media/image90.jpeg"/><Relationship Id="rId9" Type="http://schemas.openxmlformats.org/officeDocument/2006/relationships/image" Target="../media/image94.emf"/></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9.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102.png"/><Relationship Id="rId4" Type="http://schemas.openxmlformats.org/officeDocument/2006/relationships/image" Target="../media/image101.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03.wmf"/><Relationship Id="rId5" Type="http://schemas.openxmlformats.org/officeDocument/2006/relationships/oleObject" Target="../embeddings/oleObject17.bin"/><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slideLayout" Target="../slideLayouts/slideLayout4.xml"/><Relationship Id="rId7" Type="http://schemas.openxmlformats.org/officeDocument/2006/relationships/image" Target="../media/image104.wmf"/><Relationship Id="rId12" Type="http://schemas.openxmlformats.org/officeDocument/2006/relationships/image" Target="../media/image108.png"/><Relationship Id="rId2" Type="http://schemas.openxmlformats.org/officeDocument/2006/relationships/tags" Target="../tags/tag4.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image" Target="../media/image106.wmf"/><Relationship Id="rId5" Type="http://schemas.openxmlformats.org/officeDocument/2006/relationships/image" Target="../media/image107.png"/><Relationship Id="rId10" Type="http://schemas.openxmlformats.org/officeDocument/2006/relationships/oleObject" Target="../embeddings/oleObject20.bin"/><Relationship Id="rId4" Type="http://schemas.openxmlformats.org/officeDocument/2006/relationships/notesSlide" Target="../notesSlides/notesSlide6.xml"/><Relationship Id="rId9" Type="http://schemas.openxmlformats.org/officeDocument/2006/relationships/image" Target="../media/image105.wmf"/></Relationships>
</file>

<file path=ppt/slides/_rels/slide49.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110.wmf"/><Relationship Id="rId5" Type="http://schemas.openxmlformats.org/officeDocument/2006/relationships/oleObject" Target="../embeddings/oleObject22.bin"/><Relationship Id="rId4" Type="http://schemas.openxmlformats.org/officeDocument/2006/relationships/image" Target="../media/image109.w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6.png"/><Relationship Id="rId7"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127.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24.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28.bin"/></Relationships>
</file>

<file path=ppt/slides/_rels/slide53.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8.emf"/><Relationship Id="rId7" Type="http://schemas.openxmlformats.org/officeDocument/2006/relationships/image" Target="../media/image131.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1.emf"/><Relationship Id="rId5" Type="http://schemas.openxmlformats.org/officeDocument/2006/relationships/image" Target="../media/image130.emf"/><Relationship Id="rId4" Type="http://schemas.openxmlformats.org/officeDocument/2006/relationships/image" Target="../media/image12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33.wmf"/><Relationship Id="rId4" Type="http://schemas.openxmlformats.org/officeDocument/2006/relationships/oleObject" Target="../embeddings/oleObject30.bin"/></Relationships>
</file>

<file path=ppt/slides/_rels/slide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37.wmf"/><Relationship Id="rId11" Type="http://schemas.openxmlformats.org/officeDocument/2006/relationships/image" Target="../media/image140.png"/><Relationship Id="rId5" Type="http://schemas.openxmlformats.org/officeDocument/2006/relationships/oleObject" Target="../embeddings/oleObject32.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34.bin"/></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7.emf"/><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7.xml"/><Relationship Id="rId7" Type="http://schemas.openxmlformats.org/officeDocument/2006/relationships/image" Target="../media/image13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8.xml"/></Relationships>
</file>

<file path=ppt/slides/_rels/slide6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oleObject" Target="../embeddings/oleObject36.bin"/><Relationship Id="rId7" Type="http://schemas.openxmlformats.org/officeDocument/2006/relationships/image" Target="../media/image143.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37.bin"/><Relationship Id="rId11" Type="http://schemas.openxmlformats.org/officeDocument/2006/relationships/image" Target="../media/image141.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142.wmf"/><Relationship Id="rId9"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image" Target="../media/image9.wmf"/><Relationship Id="rId5" Type="http://schemas.openxmlformats.org/officeDocument/2006/relationships/image" Target="../media/image32.png"/><Relationship Id="rId10" Type="http://schemas.openxmlformats.org/officeDocument/2006/relationships/oleObject" Target="../embeddings/oleObject2.bin"/><Relationship Id="rId4" Type="http://schemas.openxmlformats.org/officeDocument/2006/relationships/image" Target="../media/image10.emf"/><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第十章</a:t>
            </a:r>
            <a:r>
              <a:rPr lang="zh-CN" altLang="en-US" dirty="0"/>
              <a:t>：图像</a:t>
            </a:r>
            <a:r>
              <a:rPr lang="zh-CN" altLang="en-US" dirty="0" smtClean="0"/>
              <a:t>识别</a:t>
            </a:r>
            <a:endParaRPr lang="zh-CN" altLang="en-US" dirty="0"/>
          </a:p>
        </p:txBody>
      </p:sp>
      <p:sp>
        <p:nvSpPr>
          <p:cNvPr id="6" name="文本框 5"/>
          <p:cNvSpPr txBox="1"/>
          <p:nvPr/>
        </p:nvSpPr>
        <p:spPr>
          <a:xfrm>
            <a:off x="10958" y="16426"/>
            <a:ext cx="719459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50000"/>
                  </a:prstClr>
                </a:solidFill>
                <a:effectLst/>
                <a:uLnTx/>
                <a:uFillTx/>
                <a:latin typeface="Times New Roman"/>
                <a:ea typeface="黑体"/>
              </a:rPr>
              <a:t>中国科学技术大学六系研究生课程</a:t>
            </a:r>
            <a:r>
              <a:rPr kumimoji="0" lang="en-US" altLang="zh-CN" sz="2400" b="0" i="0" u="none" strike="noStrike" kern="1200" cap="none" spc="0" normalizeH="0" baseline="0" noProof="0" dirty="0">
                <a:ln>
                  <a:noFill/>
                </a:ln>
                <a:solidFill>
                  <a:prstClr val="white">
                    <a:lumMod val="50000"/>
                  </a:prstClr>
                </a:solidFill>
                <a:effectLst/>
                <a:uLnTx/>
                <a:uFillTx/>
                <a:latin typeface="Times New Roman"/>
                <a:ea typeface="黑体"/>
              </a:rPr>
              <a:t>《</a:t>
            </a:r>
            <a:r>
              <a:rPr kumimoji="0" lang="zh-CN" altLang="en-US" sz="2400" b="0" i="0" u="none" strike="noStrike" kern="1200" cap="none" spc="0" normalizeH="0" baseline="0" noProof="0" dirty="0">
                <a:ln>
                  <a:noFill/>
                </a:ln>
                <a:solidFill>
                  <a:prstClr val="white">
                    <a:lumMod val="50000"/>
                  </a:prstClr>
                </a:solidFill>
                <a:effectLst/>
                <a:uLnTx/>
                <a:uFillTx/>
                <a:latin typeface="Times New Roman"/>
                <a:ea typeface="黑体"/>
              </a:rPr>
              <a:t>数字图像分析</a:t>
            </a:r>
            <a:r>
              <a:rPr kumimoji="0" lang="en-US" altLang="zh-CN" sz="2400" b="0" i="0" u="none" strike="noStrike" kern="1200" cap="none" spc="0" normalizeH="0" baseline="0" noProof="0" dirty="0">
                <a:ln>
                  <a:noFill/>
                </a:ln>
                <a:solidFill>
                  <a:prstClr val="white">
                    <a:lumMod val="50000"/>
                  </a:prstClr>
                </a:solidFill>
                <a:effectLst/>
                <a:uLnTx/>
                <a:uFillTx/>
                <a:latin typeface="Times New Roman"/>
                <a:ea typeface="黑体"/>
              </a:rPr>
              <a:t>》</a:t>
            </a:r>
            <a:endParaRPr kumimoji="0" lang="zh-CN" altLang="en-US" sz="2400" b="0" i="0" u="none" strike="noStrike" kern="1200" cap="none" spc="0" normalizeH="0" baseline="0" noProof="0" dirty="0">
              <a:ln>
                <a:noFill/>
              </a:ln>
              <a:solidFill>
                <a:prstClr val="white">
                  <a:lumMod val="50000"/>
                </a:prstClr>
              </a:solidFill>
              <a:effectLst/>
              <a:uLnTx/>
              <a:uFillTx/>
              <a:latin typeface="Times New Roman"/>
              <a:ea typeface="黑体"/>
            </a:endParaRPr>
          </a:p>
        </p:txBody>
      </p:sp>
      <p:sp>
        <p:nvSpPr>
          <p:cNvPr id="5" name="Rectangle 3"/>
          <p:cNvSpPr txBox="1">
            <a:spLocks noChangeArrowheads="1"/>
          </p:cNvSpPr>
          <p:nvPr/>
        </p:nvSpPr>
        <p:spPr bwMode="auto">
          <a:xfrm>
            <a:off x="1066800" y="3046288"/>
            <a:ext cx="7010400" cy="329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lgn="l" rtl="0" fontAlgn="base">
              <a:spcBef>
                <a:spcPct val="20000"/>
              </a:spcBef>
              <a:spcAft>
                <a:spcPct val="0"/>
              </a:spcAft>
              <a:buClr>
                <a:srgbClr val="3399FF"/>
              </a:buClr>
              <a:buFont typeface="Wingdings" charset="0"/>
              <a:buNone/>
              <a:defRPr kumimoji="1" sz="2200">
                <a:solidFill>
                  <a:schemeClr val="tx1"/>
                </a:solidFill>
                <a:latin typeface="+mn-lt"/>
                <a:ea typeface="+mn-ea"/>
                <a:cs typeface="+mn-cs"/>
              </a:defRPr>
            </a:lvl1pPr>
            <a:lvl2pPr marL="908050" indent="-436563" algn="l" rtl="0" fontAlgn="base">
              <a:spcBef>
                <a:spcPct val="20000"/>
              </a:spcBef>
              <a:spcAft>
                <a:spcPct val="0"/>
              </a:spcAft>
              <a:buClr>
                <a:srgbClr val="3399FF"/>
              </a:buClr>
              <a:buFont typeface="Wingdings" charset="0"/>
              <a:buChar char="n"/>
              <a:defRPr kumimoji="1" sz="2000">
                <a:solidFill>
                  <a:schemeClr val="tx1"/>
                </a:solidFill>
                <a:latin typeface="+mn-lt"/>
                <a:ea typeface="+mn-ea"/>
                <a:cs typeface="+mn-cs"/>
              </a:defRPr>
            </a:lvl2pPr>
            <a:lvl3pPr marL="1304925" indent="-395288" algn="l" rtl="0" fontAlgn="base">
              <a:spcBef>
                <a:spcPct val="20000"/>
              </a:spcBef>
              <a:spcAft>
                <a:spcPct val="0"/>
              </a:spcAft>
              <a:buClr>
                <a:srgbClr val="3399FF"/>
              </a:buClr>
              <a:buFont typeface="Wingdings" panose="05000000000000000000" pitchFamily="2" charset="2"/>
              <a:buChar char="ü"/>
              <a:defRPr kumimoji="1">
                <a:solidFill>
                  <a:schemeClr val="tx1"/>
                </a:solidFill>
                <a:latin typeface="+mn-lt"/>
                <a:ea typeface="+mn-ea"/>
                <a:cs typeface="+mn-cs"/>
              </a:defRPr>
            </a:lvl3pPr>
            <a:lvl4pPr marL="1693863" indent="-387350" algn="l" rtl="0" fontAlgn="base">
              <a:spcBef>
                <a:spcPct val="20000"/>
              </a:spcBef>
              <a:spcAft>
                <a:spcPct val="0"/>
              </a:spcAft>
              <a:buClr>
                <a:srgbClr val="3399FF"/>
              </a:buClr>
              <a:buFont typeface="Wingdings" panose="05000000000000000000" pitchFamily="2" charset="2"/>
              <a:buChar char="Ø"/>
              <a:defRPr kumimoji="1" sz="1600">
                <a:solidFill>
                  <a:schemeClr val="tx1"/>
                </a:solidFill>
                <a:latin typeface="+mn-lt"/>
                <a:ea typeface="+mn-ea"/>
                <a:cs typeface="+mn-cs"/>
              </a:defRPr>
            </a:lvl4pPr>
            <a:lvl5pPr marL="2093913" indent="-398463" algn="l" rtl="0" fontAlgn="base">
              <a:spcBef>
                <a:spcPct val="20000"/>
              </a:spcBef>
              <a:spcAft>
                <a:spcPct val="0"/>
              </a:spcAft>
              <a:buClr>
                <a:srgbClr val="3399FF"/>
              </a:buClr>
              <a:buFont typeface="Wingdings" panose="05000000000000000000" pitchFamily="2" charset="2"/>
              <a:buChar char="l"/>
              <a:defRPr kumimoji="1" sz="1600">
                <a:solidFill>
                  <a:schemeClr val="tx1"/>
                </a:solidFill>
                <a:latin typeface="+mn-lt"/>
                <a:ea typeface="+mn-ea"/>
                <a:cs typeface="+mn-cs"/>
              </a:defRPr>
            </a:lvl5pPr>
            <a:lvl6pPr marL="25511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algn="ctr" eaLnBrk="1" hangingPunct="1">
              <a:defRPr/>
            </a:pPr>
            <a:r>
              <a:rPr lang="zh-CN" altLang="en-US" sz="2800" kern="0" dirty="0" smtClean="0">
                <a:solidFill>
                  <a:srgbClr val="000000"/>
                </a:solidFill>
              </a:rPr>
              <a:t>中国科学技术大学</a:t>
            </a:r>
          </a:p>
          <a:p>
            <a:pPr algn="ctr" eaLnBrk="1" hangingPunct="1">
              <a:defRPr/>
            </a:pPr>
            <a:r>
              <a:rPr lang="zh-CN" altLang="en-US" sz="2800" kern="0" dirty="0" smtClean="0">
                <a:solidFill>
                  <a:srgbClr val="000000"/>
                </a:solidFill>
              </a:rPr>
              <a:t>电子工程与信息科学系</a:t>
            </a:r>
            <a:endParaRPr lang="en-US" altLang="zh-CN" sz="2800" kern="0" dirty="0" smtClean="0">
              <a:solidFill>
                <a:srgbClr val="000000"/>
              </a:solidFill>
            </a:endParaRPr>
          </a:p>
          <a:p>
            <a:pPr eaLnBrk="1" hangingPunct="1">
              <a:defRPr/>
            </a:pPr>
            <a:endParaRPr lang="en-US" altLang="zh-CN" kern="0" dirty="0" smtClean="0">
              <a:solidFill>
                <a:srgbClr val="000000"/>
              </a:solidFill>
            </a:endParaRPr>
          </a:p>
          <a:p>
            <a:pPr eaLnBrk="1" hangingPunct="1">
              <a:defRPr/>
            </a:pPr>
            <a:r>
              <a:rPr lang="zh-CN" altLang="en-US" kern="0" dirty="0" smtClean="0">
                <a:solidFill>
                  <a:srgbClr val="000000"/>
                </a:solidFill>
              </a:rPr>
              <a:t>            </a:t>
            </a:r>
            <a:endParaRPr lang="en-US" altLang="zh-CN" kern="0" dirty="0">
              <a:solidFill>
                <a:srgbClr val="000000"/>
              </a:solidFill>
            </a:endParaRPr>
          </a:p>
        </p:txBody>
      </p:sp>
    </p:spTree>
    <p:extLst>
      <p:ext uri="{BB962C8B-B14F-4D97-AF65-F5344CB8AC3E}">
        <p14:creationId xmlns:p14="http://schemas.microsoft.com/office/powerpoint/2010/main" val="13938300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霍夫变换：圆周检测</a:t>
            </a:r>
          </a:p>
        </p:txBody>
      </p:sp>
      <p:sp>
        <p:nvSpPr>
          <p:cNvPr id="3" name="内容占位符 2"/>
          <p:cNvSpPr>
            <a:spLocks noGrp="1"/>
          </p:cNvSpPr>
          <p:nvPr>
            <p:ph idx="1"/>
          </p:nvPr>
        </p:nvSpPr>
        <p:spPr/>
        <p:txBody>
          <a:bodyPr/>
          <a:lstStyle/>
          <a:p>
            <a:r>
              <a:rPr lang="zh-CN" altLang="en-US" dirty="0"/>
              <a:t>示例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992777"/>
            <a:ext cx="7772676"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87388" y="4408611"/>
            <a:ext cx="5086350" cy="1615827"/>
          </a:xfrm>
          <a:prstGeom prst="rect">
            <a:avLst/>
          </a:prstGeom>
        </p:spPr>
        <p:txBody>
          <a:bodyPr wrap="square">
            <a:spAutoFit/>
          </a:bodyPr>
          <a:lstStyle/>
          <a:p>
            <a:pPr>
              <a:spcBef>
                <a:spcPct val="50000"/>
              </a:spcBef>
            </a:pPr>
            <a:r>
              <a:rPr lang="zh-CN" altLang="en-US" dirty="0"/>
              <a:t>图</a:t>
            </a:r>
            <a:r>
              <a:rPr lang="en-US" altLang="zh-CN" dirty="0"/>
              <a:t>(a)</a:t>
            </a:r>
            <a:r>
              <a:rPr lang="zh-CN" altLang="en-US" dirty="0"/>
              <a:t>为</a:t>
            </a:r>
            <a:r>
              <a:rPr lang="en-US" altLang="zh-CN" dirty="0"/>
              <a:t>256x256</a:t>
            </a:r>
            <a:r>
              <a:rPr lang="zh-CN" altLang="en-US" dirty="0"/>
              <a:t>，灰度</a:t>
            </a:r>
            <a:r>
              <a:rPr lang="en-US" altLang="zh-CN" dirty="0"/>
              <a:t>256</a:t>
            </a:r>
            <a:r>
              <a:rPr lang="zh-CN" altLang="en-US" dirty="0"/>
              <a:t>级，叠加随机噪声；</a:t>
            </a:r>
            <a:endParaRPr lang="en-US" altLang="zh-CN" dirty="0"/>
          </a:p>
          <a:p>
            <a:pPr>
              <a:spcBef>
                <a:spcPct val="50000"/>
              </a:spcBef>
            </a:pPr>
            <a:r>
              <a:rPr lang="zh-CN" altLang="en-US" dirty="0"/>
              <a:t>图</a:t>
            </a:r>
            <a:r>
              <a:rPr lang="en-US" altLang="zh-CN" dirty="0"/>
              <a:t>(b)</a:t>
            </a:r>
            <a:r>
              <a:rPr lang="zh-CN" altLang="en-US" dirty="0"/>
              <a:t>为求梯度</a:t>
            </a:r>
            <a:r>
              <a:rPr lang="en-US" altLang="zh-CN" dirty="0"/>
              <a:t>(Sobel</a:t>
            </a:r>
            <a:r>
              <a:rPr lang="zh-CN" altLang="en-US" dirty="0"/>
              <a:t>算子</a:t>
            </a:r>
            <a:r>
              <a:rPr lang="en-US" altLang="zh-CN" dirty="0"/>
              <a:t>)</a:t>
            </a:r>
            <a:r>
              <a:rPr lang="zh-CN" altLang="en-US" dirty="0"/>
              <a:t>取阈值后的结果；</a:t>
            </a:r>
            <a:endParaRPr lang="en-US" altLang="zh-CN" dirty="0"/>
          </a:p>
          <a:p>
            <a:pPr>
              <a:spcBef>
                <a:spcPct val="50000"/>
              </a:spcBef>
            </a:pPr>
            <a:r>
              <a:rPr lang="zh-CN" altLang="en-US" dirty="0"/>
              <a:t>图</a:t>
            </a:r>
            <a:r>
              <a:rPr lang="en-US" altLang="zh-CN" dirty="0"/>
              <a:t>(c)</a:t>
            </a:r>
            <a:r>
              <a:rPr lang="zh-CN" altLang="en-US" dirty="0"/>
              <a:t>哈夫变换累计器图；</a:t>
            </a:r>
            <a:endParaRPr lang="en-US" altLang="zh-CN" dirty="0"/>
          </a:p>
          <a:p>
            <a:pPr>
              <a:spcBef>
                <a:spcPct val="50000"/>
              </a:spcBef>
            </a:pPr>
            <a:r>
              <a:rPr lang="zh-CN" altLang="en-US" dirty="0"/>
              <a:t>图</a:t>
            </a:r>
            <a:r>
              <a:rPr lang="en-US" altLang="zh-CN" dirty="0"/>
              <a:t>(d)</a:t>
            </a:r>
            <a:r>
              <a:rPr lang="zh-CN" altLang="en-US" dirty="0"/>
              <a:t>为检测出的圆周附加在原图上的效果</a:t>
            </a:r>
          </a:p>
        </p:txBody>
      </p:sp>
    </p:spTree>
    <p:extLst>
      <p:ext uri="{BB962C8B-B14F-4D97-AF65-F5344CB8AC3E}">
        <p14:creationId xmlns:p14="http://schemas.microsoft.com/office/powerpoint/2010/main" val="13556012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霍夫变换：圆周检测</a:t>
            </a:r>
          </a:p>
        </p:txBody>
      </p:sp>
      <p:sp>
        <p:nvSpPr>
          <p:cNvPr id="3" name="内容占位符 2"/>
          <p:cNvSpPr>
            <a:spLocks noGrp="1"/>
          </p:cNvSpPr>
          <p:nvPr>
            <p:ph idx="1"/>
          </p:nvPr>
        </p:nvSpPr>
        <p:spPr/>
        <p:txBody>
          <a:bodyPr/>
          <a:lstStyle/>
          <a:p>
            <a:r>
              <a:rPr lang="zh-CN" altLang="en-US" dirty="0"/>
              <a:t>利用梯度降维</a:t>
            </a:r>
            <a:endParaRPr lang="en-US" altLang="zh-CN" dirty="0"/>
          </a:p>
          <a:p>
            <a:pPr lvl="1"/>
            <a:r>
              <a:rPr lang="zh-CN" altLang="en-US" dirty="0"/>
              <a:t>使累加数组的维度减少一维</a:t>
            </a:r>
            <a:endParaRPr lang="en-US" altLang="zh-CN" dirty="0"/>
          </a:p>
          <a:p>
            <a:pPr lvl="1"/>
            <a:r>
              <a:rPr lang="zh-CN" altLang="en-US" dirty="0"/>
              <a:t>圆周──圆周对偶性</a:t>
            </a:r>
          </a:p>
        </p:txBody>
      </p:sp>
      <p:graphicFrame>
        <p:nvGraphicFramePr>
          <p:cNvPr id="4" name="Object 4"/>
          <p:cNvGraphicFramePr>
            <a:graphicFrameLocks noChangeAspect="1"/>
          </p:cNvGraphicFramePr>
          <p:nvPr>
            <p:extLst>
              <p:ext uri="{D42A27DB-BD31-4B8C-83A1-F6EECF244321}">
                <p14:modId xmlns:p14="http://schemas.microsoft.com/office/powerpoint/2010/main" val="3341737441"/>
              </p:ext>
            </p:extLst>
          </p:nvPr>
        </p:nvGraphicFramePr>
        <p:xfrm>
          <a:off x="817706" y="2990957"/>
          <a:ext cx="7750032" cy="3266006"/>
        </p:xfrm>
        <a:graphic>
          <a:graphicData uri="http://schemas.openxmlformats.org/presentationml/2006/ole">
            <mc:AlternateContent xmlns:mc="http://schemas.openxmlformats.org/markup-compatibility/2006">
              <mc:Choice xmlns:v="urn:schemas-microsoft-com:vml" Requires="v">
                <p:oleObj spid="_x0000_s4393" name="Microsoft Drawing" r:id="rId3" imgW="3454400" imgH="1595438" progId="MSDraw">
                  <p:embed/>
                </p:oleObj>
              </mc:Choice>
              <mc:Fallback>
                <p:oleObj name="Microsoft Drawing" r:id="rId3" imgW="3454400" imgH="1595438" progId="MSDraw">
                  <p:embed/>
                  <p:pic>
                    <p:nvPicPr>
                      <p:cNvPr id="39940" name="Object 4"/>
                      <p:cNvPicPr>
                        <a:picLocks noChangeAspect="1" noChangeArrowheads="1"/>
                      </p:cNvPicPr>
                      <p:nvPr/>
                    </p:nvPicPr>
                    <p:blipFill>
                      <a:blip r:embed="rId4">
                        <a:extLst>
                          <a:ext uri="{28A0092B-C50C-407E-A947-70E740481C1C}">
                            <a14:useLocalDpi xmlns:a14="http://schemas.microsoft.com/office/drawing/2010/main" val="0"/>
                          </a:ext>
                        </a:extLst>
                      </a:blip>
                      <a:srcRect b="9026"/>
                      <a:stretch>
                        <a:fillRect/>
                      </a:stretch>
                    </p:blipFill>
                    <p:spPr bwMode="auto">
                      <a:xfrm>
                        <a:off x="817706" y="2990957"/>
                        <a:ext cx="7750032" cy="326600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02405733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霍夫变换：圆周</a:t>
            </a:r>
            <a:r>
              <a:rPr lang="zh-CN" altLang="en-US" dirty="0"/>
              <a:t>检测</a:t>
            </a:r>
          </a:p>
        </p:txBody>
      </p:sp>
      <p:sp>
        <p:nvSpPr>
          <p:cNvPr id="3" name="内容占位符 2"/>
          <p:cNvSpPr>
            <a:spLocks noGrp="1"/>
          </p:cNvSpPr>
          <p:nvPr>
            <p:ph idx="1"/>
          </p:nvPr>
        </p:nvSpPr>
        <p:spPr>
          <a:xfrm>
            <a:off x="566738" y="1341439"/>
            <a:ext cx="8001000" cy="1699220"/>
          </a:xfrm>
        </p:spPr>
        <p:txBody>
          <a:bodyPr/>
          <a:lstStyle/>
          <a:p>
            <a:r>
              <a:rPr lang="zh-CN" altLang="en-US" dirty="0"/>
              <a:t>利用梯度降</a:t>
            </a:r>
            <a:r>
              <a:rPr lang="zh-CN" altLang="en-US" dirty="0" smtClean="0"/>
              <a:t>维</a:t>
            </a:r>
            <a:endParaRPr lang="en-US" altLang="zh-CN" dirty="0" smtClean="0"/>
          </a:p>
          <a:p>
            <a:pPr lvl="1"/>
            <a:r>
              <a:rPr lang="zh-CN" altLang="en-US" dirty="0" smtClean="0"/>
              <a:t>圆周圆心在圆周边缘点的梯度方向上</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2509900300"/>
              </p:ext>
            </p:extLst>
          </p:nvPr>
        </p:nvGraphicFramePr>
        <p:xfrm>
          <a:off x="3682750" y="2175472"/>
          <a:ext cx="1645734" cy="865186"/>
        </p:xfrm>
        <a:graphic>
          <a:graphicData uri="http://schemas.openxmlformats.org/presentationml/2006/ole">
            <mc:AlternateContent xmlns:mc="http://schemas.openxmlformats.org/markup-compatibility/2006">
              <mc:Choice xmlns:v="urn:schemas-microsoft-com:vml" Requires="v">
                <p:oleObj spid="_x0000_s5417" name="公式" r:id="rId3" imgW="800100" imgH="419100" progId="Equation.3">
                  <p:embed/>
                </p:oleObj>
              </mc:Choice>
              <mc:Fallback>
                <p:oleObj name="公式" r:id="rId3" imgW="800100" imgH="419100" progId="Equation.3">
                  <p:embed/>
                  <p:pic>
                    <p:nvPicPr>
                      <p:cNvPr id="4096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750" y="2175472"/>
                        <a:ext cx="1645734" cy="865186"/>
                      </a:xfrm>
                      <a:prstGeom prst="rect">
                        <a:avLst/>
                      </a:prstGeom>
                      <a:noFill/>
                      <a:ln>
                        <a:noFill/>
                      </a:ln>
                    </p:spPr>
                  </p:pic>
                </p:oleObj>
              </mc:Fallback>
            </mc:AlternateContent>
          </a:graphicData>
        </a:graphic>
      </p:graphicFrame>
      <p:sp>
        <p:nvSpPr>
          <p:cNvPr id="5" name="矩形 4"/>
          <p:cNvSpPr/>
          <p:nvPr/>
        </p:nvSpPr>
        <p:spPr>
          <a:xfrm>
            <a:off x="1744606" y="3292444"/>
            <a:ext cx="5851282" cy="400110"/>
          </a:xfrm>
          <a:prstGeom prst="rect">
            <a:avLst/>
          </a:prstGeom>
        </p:spPr>
        <p:txBody>
          <a:bodyPr wrap="none">
            <a:spAutoFit/>
          </a:bodyPr>
          <a:lstStyle/>
          <a:p>
            <a:r>
              <a:rPr lang="en-US" altLang="zh-CN" sz="2000" dirty="0"/>
              <a:t>1</a:t>
            </a:r>
            <a:r>
              <a:rPr lang="zh-CN" altLang="en-US" sz="2000" dirty="0"/>
              <a:t>个</a:t>
            </a:r>
            <a:r>
              <a:rPr lang="en-US" altLang="zh-CN" sz="2000" dirty="0"/>
              <a:t>3-D</a:t>
            </a:r>
            <a:r>
              <a:rPr lang="zh-CN" altLang="en-US" sz="2000" dirty="0"/>
              <a:t>累加器</a:t>
            </a:r>
            <a:r>
              <a:rPr lang="zh-CN" altLang="en-US" sz="2000" dirty="0" smtClean="0"/>
              <a:t>数组        </a:t>
            </a:r>
            <a:r>
              <a:rPr lang="zh-CN" altLang="en-US" sz="2000" dirty="0" smtClean="0">
                <a:sym typeface="Wingdings" panose="05000000000000000000" pitchFamily="2" charset="2"/>
              </a:rPr>
              <a:t>           </a:t>
            </a:r>
            <a:r>
              <a:rPr lang="en-US" altLang="zh-CN" sz="2000" dirty="0" smtClean="0"/>
              <a:t>2</a:t>
            </a:r>
            <a:r>
              <a:rPr lang="zh-CN" altLang="en-US" sz="2000" dirty="0"/>
              <a:t>个</a:t>
            </a:r>
            <a:r>
              <a:rPr lang="en-US" altLang="zh-CN" sz="2000" dirty="0"/>
              <a:t>2-D</a:t>
            </a:r>
            <a:r>
              <a:rPr lang="zh-CN" altLang="en-US" sz="2000" dirty="0"/>
              <a:t>累加器数组 </a:t>
            </a:r>
          </a:p>
        </p:txBody>
      </p:sp>
      <p:pic>
        <p:nvPicPr>
          <p:cNvPr id="6" name="Picture 9"/>
          <p:cNvPicPr>
            <a:picLocks noChangeAspect="1" noChangeArrowheads="1"/>
          </p:cNvPicPr>
          <p:nvPr/>
        </p:nvPicPr>
        <p:blipFill>
          <a:blip r:embed="rId5"/>
          <a:stretch>
            <a:fillRect/>
          </a:stretch>
        </p:blipFill>
        <p:spPr bwMode="auto">
          <a:xfrm>
            <a:off x="1744606" y="3692554"/>
            <a:ext cx="5784253" cy="2976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9505395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dirty="0"/>
              <a:t>广义霍夫</a:t>
            </a:r>
            <a:r>
              <a:rPr lang="zh-CN" altLang="en-US" dirty="0" smtClean="0"/>
              <a:t>变换</a:t>
            </a:r>
          </a:p>
        </p:txBody>
      </p:sp>
      <p:sp>
        <p:nvSpPr>
          <p:cNvPr id="43011" name="Rectangle 3"/>
          <p:cNvSpPr>
            <a:spLocks noGrp="1" noChangeArrowheads="1"/>
          </p:cNvSpPr>
          <p:nvPr>
            <p:ph idx="1"/>
          </p:nvPr>
        </p:nvSpPr>
        <p:spPr>
          <a:xfrm>
            <a:off x="566737" y="1341438"/>
            <a:ext cx="8202255" cy="4967287"/>
          </a:xfrm>
        </p:spPr>
        <p:txBody>
          <a:bodyPr/>
          <a:lstStyle/>
          <a:p>
            <a:pPr>
              <a:spcAft>
                <a:spcPts val="600"/>
              </a:spcAft>
            </a:pPr>
            <a:r>
              <a:rPr lang="zh-CN" altLang="en-US" dirty="0" smtClean="0"/>
              <a:t>广义</a:t>
            </a:r>
            <a:r>
              <a:rPr lang="en-US" altLang="zh-CN" dirty="0" smtClean="0"/>
              <a:t>Hough</a:t>
            </a:r>
            <a:r>
              <a:rPr lang="zh-CN" altLang="en-US" dirty="0" smtClean="0"/>
              <a:t>变换将一般的</a:t>
            </a:r>
            <a:r>
              <a:rPr lang="zh-CN" altLang="en-US" b="1" dirty="0" smtClean="0"/>
              <a:t>模板匹配</a:t>
            </a:r>
            <a:r>
              <a:rPr lang="zh-CN" altLang="en-US" dirty="0" smtClean="0"/>
              <a:t>与</a:t>
            </a:r>
            <a:r>
              <a:rPr lang="en-US" altLang="zh-CN" b="1" dirty="0" smtClean="0"/>
              <a:t>Hough</a:t>
            </a:r>
            <a:r>
              <a:rPr lang="zh-CN" altLang="en-US" b="1" dirty="0" smtClean="0"/>
              <a:t>变换</a:t>
            </a:r>
            <a:r>
              <a:rPr lang="zh-CN" altLang="en-US" dirty="0" smtClean="0"/>
              <a:t>相结合</a:t>
            </a:r>
          </a:p>
          <a:p>
            <a:pPr>
              <a:spcAft>
                <a:spcPts val="600"/>
              </a:spcAft>
            </a:pPr>
            <a:r>
              <a:rPr lang="zh-CN" altLang="en-US" dirty="0" smtClean="0"/>
              <a:t>先对模板与图象上的物点作</a:t>
            </a:r>
            <a:r>
              <a:rPr lang="zh-CN" altLang="en-US" dirty="0" smtClean="0">
                <a:solidFill>
                  <a:srgbClr val="FF0000"/>
                </a:solidFill>
              </a:rPr>
              <a:t>坐标变换</a:t>
            </a:r>
            <a:r>
              <a:rPr lang="zh-CN" altLang="en-US" dirty="0" smtClean="0"/>
              <a:t>，然后求相关</a:t>
            </a:r>
          </a:p>
          <a:p>
            <a:pPr>
              <a:spcAft>
                <a:spcPts val="600"/>
              </a:spcAft>
            </a:pPr>
            <a:r>
              <a:rPr lang="zh-CN" altLang="en-US" dirty="0" smtClean="0"/>
              <a:t>并用类似</a:t>
            </a:r>
            <a:r>
              <a:rPr lang="en-US" altLang="zh-CN" dirty="0" smtClean="0"/>
              <a:t>Hough</a:t>
            </a:r>
            <a:r>
              <a:rPr lang="zh-CN" altLang="en-US" dirty="0" smtClean="0"/>
              <a:t>变换检测物体的表决方法来确定匹配点</a:t>
            </a:r>
            <a:endParaRPr lang="zh-CN" altLang="en-US" dirty="0"/>
          </a:p>
        </p:txBody>
      </p:sp>
    </p:spTree>
    <p:extLst>
      <p:ext uri="{BB962C8B-B14F-4D97-AF65-F5344CB8AC3E}">
        <p14:creationId xmlns:p14="http://schemas.microsoft.com/office/powerpoint/2010/main" val="271293271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dirty="0"/>
              <a:t>广义霍夫变换</a:t>
            </a:r>
            <a:r>
              <a:rPr lang="zh-CN" altLang="en-US" dirty="0" smtClean="0"/>
              <a:t>原理</a:t>
            </a:r>
          </a:p>
        </p:txBody>
      </p:sp>
      <mc:AlternateContent xmlns:mc="http://schemas.openxmlformats.org/markup-compatibility/2006" xmlns:a14="http://schemas.microsoft.com/office/drawing/2010/main">
        <mc:Choice Requires="a14">
          <p:sp>
            <p:nvSpPr>
              <p:cNvPr id="46083" name="Rectangle 3"/>
              <p:cNvSpPr>
                <a:spLocks noGrp="1" noChangeArrowheads="1"/>
              </p:cNvSpPr>
              <p:nvPr>
                <p:ph idx="1"/>
              </p:nvPr>
            </p:nvSpPr>
            <p:spPr/>
            <p:txBody>
              <a:bodyPr/>
              <a:lstStyle/>
              <a:p>
                <a14:m>
                  <m:oMath xmlns:m="http://schemas.openxmlformats.org/officeDocument/2006/math">
                    <m:r>
                      <a:rPr lang="zh-CN" altLang="en-US" b="1" i="1" dirty="0" smtClean="0">
                        <a:latin typeface="Cambria Math" panose="02040503050406030204" pitchFamily="18" charset="0"/>
                      </a:rPr>
                      <m:t>给定</m:t>
                    </m:r>
                  </m:oMath>
                </a14:m>
                <a:r>
                  <a:rPr lang="zh-CN" altLang="en-US" dirty="0" smtClean="0"/>
                  <a:t>模板的一组点集</a:t>
                </a:r>
                <a:endParaRPr lang="en-US" altLang="zh-CN" dirty="0" smtClean="0"/>
              </a:p>
              <a:p>
                <a:pPr lvl="1"/>
                <a14:m>
                  <m:oMath xmlns:m="http://schemas.openxmlformats.org/officeDocument/2006/math">
                    <m:r>
                      <a:rPr lang="en-US" altLang="zh-CN" b="1" dirty="0">
                        <a:latin typeface="Cambria Math" panose="02040503050406030204" pitchFamily="18" charset="0"/>
                      </a:rPr>
                      <m:t>𝐁</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r>
                      <a:rPr lang="en-US" altLang="zh-CN" i="1" dirty="0">
                        <a:latin typeface="Cambria Math" panose="02040503050406030204" pitchFamily="18" charset="0"/>
                      </a:rPr>
                      <m:t>𝑖</m:t>
                    </m:r>
                    <m:r>
                      <a:rPr lang="en-US" altLang="zh-CN" i="1" dirty="0">
                        <a:latin typeface="Cambria Math" panose="02040503050406030204" pitchFamily="18" charset="0"/>
                      </a:rPr>
                      <m:t> = 1, 2, ⋯,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endParaRPr lang="en-US" altLang="zh-CN" dirty="0"/>
              </a:p>
              <a:p>
                <a14:m>
                  <m:oMath xmlns:m="http://schemas.openxmlformats.org/officeDocument/2006/math">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oMath>
                </a14:m>
                <a:r>
                  <a:rPr lang="en-US" altLang="zh-CN" dirty="0" smtClean="0"/>
                  <a:t> </a:t>
                </a:r>
                <a:r>
                  <a:rPr lang="zh-CN" altLang="en-US" dirty="0" smtClean="0"/>
                  <a:t>为一参考点，常把</a:t>
                </a:r>
                <a14:m>
                  <m:oMath xmlns:m="http://schemas.openxmlformats.org/officeDocument/2006/math">
                    <m:r>
                      <a:rPr lang="en-US" altLang="zh-CN" i="1" dirty="0">
                        <a:latin typeface="Cambria Math" panose="02040503050406030204" pitchFamily="18" charset="0"/>
                      </a:rPr>
                      <m:t>𝑃</m:t>
                    </m:r>
                  </m:oMath>
                </a14:m>
                <a:r>
                  <a:rPr lang="zh-CN" altLang="en-US" dirty="0" smtClean="0"/>
                  <a:t>取为</a:t>
                </a:r>
                <a14:m>
                  <m:oMath xmlns:m="http://schemas.openxmlformats.org/officeDocument/2006/math">
                    <m:r>
                      <a:rPr lang="en-US" altLang="zh-CN" b="1" dirty="0">
                        <a:latin typeface="Cambria Math" panose="02040503050406030204" pitchFamily="18" charset="0"/>
                      </a:rPr>
                      <m:t>𝐁</m:t>
                    </m:r>
                  </m:oMath>
                </a14:m>
                <a:r>
                  <a:rPr lang="zh-CN" altLang="en-US" dirty="0" smtClean="0"/>
                  <a:t>的中心点。</a:t>
                </a:r>
              </a:p>
              <a:p>
                <a:pPr lvl="1"/>
                <a:r>
                  <a:rPr lang="zh-CN" altLang="en-US" dirty="0" smtClean="0"/>
                  <a:t>从而将</a:t>
                </a:r>
                <a14:m>
                  <m:oMath xmlns:m="http://schemas.openxmlformats.org/officeDocument/2006/math">
                    <m:r>
                      <a:rPr lang="en-US" altLang="zh-CN" b="1" dirty="0">
                        <a:latin typeface="Cambria Math" panose="02040503050406030204" pitchFamily="18" charset="0"/>
                      </a:rPr>
                      <m:t>𝐁</m:t>
                    </m:r>
                  </m:oMath>
                </a14:m>
                <a:r>
                  <a:rPr lang="en-US" altLang="zh-CN" dirty="0" smtClean="0"/>
                  <a:t> </a:t>
                </a:r>
                <a:r>
                  <a:rPr lang="zh-CN" altLang="en-US" dirty="0" smtClean="0"/>
                  <a:t>表达为</a:t>
                </a:r>
                <a14:m>
                  <m:oMath xmlns:m="http://schemas.openxmlformats.org/officeDocument/2006/math">
                    <m:r>
                      <a:rPr lang="en-US" altLang="zh-CN" b="1" dirty="0">
                        <a:latin typeface="Cambria Math" panose="02040503050406030204" pitchFamily="18" charset="0"/>
                      </a:rPr>
                      <m:t>𝐁</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r>
                      <a:rPr lang="en-US" altLang="zh-CN" i="1" dirty="0">
                        <a:latin typeface="Cambria Math" panose="02040503050406030204" pitchFamily="18" charset="0"/>
                      </a:rPr>
                      <m:t>𝑖</m:t>
                    </m:r>
                    <m:r>
                      <a:rPr lang="en-US" altLang="zh-CN" i="1" dirty="0">
                        <a:latin typeface="Cambria Math" panose="02040503050406030204" pitchFamily="18" charset="0"/>
                      </a:rPr>
                      <m:t> = 1, 2, ⋯, </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endParaRPr lang="en-US" altLang="zh-CN" dirty="0"/>
              </a:p>
              <a:p>
                <a:pPr lvl="1"/>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mc:Choice>
        <mc:Fallback xmlns="">
          <p:sp>
            <p:nvSpPr>
              <p:cNvPr id="46083" name="Rectangle 3"/>
              <p:cNvSpPr>
                <a:spLocks noGrp="1" noRot="1" noChangeAspect="1" noMove="1" noResize="1" noEditPoints="1" noAdjustHandles="1" noChangeArrowheads="1" noChangeShapeType="1" noTextEdit="1"/>
              </p:cNvSpPr>
              <p:nvPr>
                <p:ph idx="1"/>
              </p:nvPr>
            </p:nvSpPr>
            <p:spPr>
              <a:blipFill>
                <a:blip r:embed="rId3"/>
                <a:stretch>
                  <a:fillRect l="-1067" t="-1350"/>
                </a:stretch>
              </a:blipFill>
            </p:spPr>
            <p:txBody>
              <a:bodyPr/>
              <a:lstStyle/>
              <a:p>
                <a:r>
                  <a:rPr lang="zh-CN" altLang="en-US">
                    <a:noFill/>
                  </a:rPr>
                  <a:t> </a:t>
                </a:r>
              </a:p>
            </p:txBody>
          </p:sp>
        </mc:Fallback>
      </mc:AlternateContent>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202" y="3639139"/>
            <a:ext cx="2879725" cy="2797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4037" name="Object 5"/>
          <p:cNvGraphicFramePr>
            <a:graphicFrameLocks noChangeAspect="1"/>
          </p:cNvGraphicFramePr>
          <p:nvPr>
            <p:extLst>
              <p:ext uri="{D42A27DB-BD31-4B8C-83A1-F6EECF244321}">
                <p14:modId xmlns:p14="http://schemas.microsoft.com/office/powerpoint/2010/main" val="3476628048"/>
              </p:ext>
            </p:extLst>
          </p:nvPr>
        </p:nvGraphicFramePr>
        <p:xfrm>
          <a:off x="1213750" y="3558164"/>
          <a:ext cx="1066800" cy="398462"/>
        </p:xfrm>
        <a:graphic>
          <a:graphicData uri="http://schemas.openxmlformats.org/presentationml/2006/ole">
            <mc:AlternateContent xmlns:mc="http://schemas.openxmlformats.org/markup-compatibility/2006">
              <mc:Choice xmlns:v="urn:schemas-microsoft-com:vml" Requires="v">
                <p:oleObj spid="_x0000_s12962" name="Equation" r:id="rId5" imgW="545626" imgH="203024" progId="Equation.3">
                  <p:embed/>
                </p:oleObj>
              </mc:Choice>
              <mc:Fallback>
                <p:oleObj name="Equation" r:id="rId5" imgW="545626" imgH="203024" progId="Equation.3">
                  <p:embed/>
                  <p:pic>
                    <p:nvPicPr>
                      <p:cNvPr id="440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750" y="3558164"/>
                        <a:ext cx="1066800" cy="3984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1606810186"/>
              </p:ext>
            </p:extLst>
          </p:nvPr>
        </p:nvGraphicFramePr>
        <p:xfrm>
          <a:off x="1213750" y="4213801"/>
          <a:ext cx="2971800" cy="461963"/>
        </p:xfrm>
        <a:graphic>
          <a:graphicData uri="http://schemas.openxmlformats.org/presentationml/2006/ole">
            <mc:AlternateContent xmlns:mc="http://schemas.openxmlformats.org/markup-compatibility/2006">
              <mc:Choice xmlns:v="urn:schemas-microsoft-com:vml" Requires="v">
                <p:oleObj spid="_x0000_s12963" name="Equation" r:id="rId7" imgW="1473200" imgH="228600" progId="Equation.3">
                  <p:embed/>
                </p:oleObj>
              </mc:Choice>
              <mc:Fallback>
                <p:oleObj name="Equation" r:id="rId7" imgW="1473200" imgH="228600" progId="Equation.3">
                  <p:embed/>
                  <p:pic>
                    <p:nvPicPr>
                      <p:cNvPr id="4403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750" y="4213801"/>
                        <a:ext cx="29718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9" name="Object 7"/>
          <p:cNvGraphicFramePr>
            <a:graphicFrameLocks noChangeAspect="1"/>
          </p:cNvGraphicFramePr>
          <p:nvPr>
            <p:extLst>
              <p:ext uri="{D42A27DB-BD31-4B8C-83A1-F6EECF244321}">
                <p14:modId xmlns:p14="http://schemas.microsoft.com/office/powerpoint/2010/main" val="708598179"/>
              </p:ext>
            </p:extLst>
          </p:nvPr>
        </p:nvGraphicFramePr>
        <p:xfrm>
          <a:off x="1213750" y="4925001"/>
          <a:ext cx="3276600" cy="471488"/>
        </p:xfrm>
        <a:graphic>
          <a:graphicData uri="http://schemas.openxmlformats.org/presentationml/2006/ole">
            <mc:AlternateContent xmlns:mc="http://schemas.openxmlformats.org/markup-compatibility/2006">
              <mc:Choice xmlns:v="urn:schemas-microsoft-com:vml" Requires="v">
                <p:oleObj spid="_x0000_s12964" name="Equation" r:id="rId9" imgW="1587500" imgH="228600" progId="Equation.3">
                  <p:embed/>
                </p:oleObj>
              </mc:Choice>
              <mc:Fallback>
                <p:oleObj name="Equation" r:id="rId9" imgW="1587500" imgH="228600" progId="Equation.3">
                  <p:embed/>
                  <p:pic>
                    <p:nvPicPr>
                      <p:cNvPr id="4403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3750" y="4925001"/>
                        <a:ext cx="3276600" cy="4714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0" name="Object 8"/>
          <p:cNvGraphicFramePr>
            <a:graphicFrameLocks noChangeAspect="1"/>
          </p:cNvGraphicFramePr>
          <p:nvPr>
            <p:extLst>
              <p:ext uri="{D42A27DB-BD31-4B8C-83A1-F6EECF244321}">
                <p14:modId xmlns:p14="http://schemas.microsoft.com/office/powerpoint/2010/main" val="3090973097"/>
              </p:ext>
            </p:extLst>
          </p:nvPr>
        </p:nvGraphicFramePr>
        <p:xfrm>
          <a:off x="1213750" y="5660014"/>
          <a:ext cx="3276600" cy="457200"/>
        </p:xfrm>
        <a:graphic>
          <a:graphicData uri="http://schemas.openxmlformats.org/presentationml/2006/ole">
            <mc:AlternateContent xmlns:mc="http://schemas.openxmlformats.org/markup-compatibility/2006">
              <mc:Choice xmlns:v="urn:schemas-microsoft-com:vml" Requires="v">
                <p:oleObj spid="_x0000_s12965" name="Equation" r:id="rId11" imgW="1638300" imgH="228600" progId="Equation.3">
                  <p:embed/>
                </p:oleObj>
              </mc:Choice>
              <mc:Fallback>
                <p:oleObj name="Equation" r:id="rId11" imgW="1638300" imgH="228600" progId="Equation.3">
                  <p:embed/>
                  <p:pic>
                    <p:nvPicPr>
                      <p:cNvPr id="4404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3750" y="5660014"/>
                        <a:ext cx="3276600" cy="457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06284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广义霍夫变换原理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001000" cy="2521645"/>
              </a:xfrm>
            </p:spPr>
            <p:txBody>
              <a:bodyPr/>
              <a:lstStyle/>
              <a:p>
                <a:r>
                  <a:rPr lang="zh-CN" altLang="en-US" dirty="0" smtClean="0"/>
                  <a:t>检测时，将待测图象，记为点集</a:t>
                </a:r>
                <a:r>
                  <a:rPr lang="en-US" altLang="zh-CN" i="1" dirty="0" smtClean="0">
                    <a:latin typeface="+mn-lt"/>
                  </a:rPr>
                  <a:t>E</a:t>
                </a:r>
                <a:r>
                  <a:rPr lang="zh-CN" altLang="en-US" dirty="0" smtClean="0"/>
                  <a:t>：</a:t>
                </a:r>
                <a:endParaRPr lang="en-US" altLang="zh-CN" dirty="0" smtClean="0"/>
              </a:p>
              <a:p>
                <a:pPr lvl="1"/>
                <a14:m>
                  <m:oMath xmlns:m="http://schemas.openxmlformats.org/officeDocument/2006/math">
                    <m:r>
                      <a:rPr lang="en-US" altLang="zh-CN" b="0" i="1" dirty="0" smtClean="0">
                        <a:latin typeface="Cambria Math" panose="02040503050406030204" pitchFamily="18" charset="0"/>
                      </a:rPr>
                      <m:t>𝐸</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 </m:t>
                    </m:r>
                    <m:r>
                      <a:rPr lang="en-US" altLang="zh-CN" b="0" i="1" dirty="0" smtClean="0">
                        <a:latin typeface="Cambria Math" panose="02040503050406030204" pitchFamily="18" charset="0"/>
                      </a:rPr>
                      <m:t>𝑗</m:t>
                    </m:r>
                    <m:r>
                      <a:rPr lang="en-US" altLang="zh-CN" i="1" dirty="0">
                        <a:latin typeface="Cambria Math" panose="02040503050406030204" pitchFamily="18" charset="0"/>
                      </a:rPr>
                      <m:t> = 1, 2, ⋯, </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r>
                  <a:rPr lang="zh-CN" altLang="en-US" dirty="0" smtClean="0"/>
                  <a:t>将待检测点集与变换后的模板</a:t>
                </a:r>
                <a:r>
                  <a:rPr lang="en-US" altLang="zh-CN" i="1" dirty="0">
                    <a:latin typeface="+mn-lt"/>
                  </a:rPr>
                  <a:t>B</a:t>
                </a:r>
                <a:r>
                  <a:rPr lang="zh-CN" altLang="en-US" dirty="0" smtClean="0"/>
                  <a:t>做相关运算</a:t>
                </a:r>
                <a:endParaRPr lang="en-US" altLang="zh-CN" dirty="0" smtClean="0"/>
              </a:p>
              <a:p>
                <a:pPr lvl="1"/>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b="0" i="0" dirty="0" smtClean="0">
                        <a:latin typeface="Cambria Math" panose="02040503050406030204" pitchFamily="18" charset="0"/>
                      </a:rPr>
                      <m:t>,</m:t>
                    </m:r>
                    <m:r>
                      <a:rPr lang="zh-CN" altLang="en-US" i="1" dirty="0">
                        <a:latin typeface="Cambria Math" panose="02040503050406030204" pitchFamily="18" charset="0"/>
                      </a:rPr>
                      <m:t>计算</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m:t>
                        </m:r>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𝑑𝑦</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 </m:t>
                    </m:r>
                  </m:oMath>
                </a14:m>
                <a:endParaRPr lang="en-US" altLang="zh-CN" dirty="0" smtClean="0"/>
              </a:p>
              <a:p>
                <a:pPr lvl="1"/>
                <a:r>
                  <a:rPr lang="zh-CN" altLang="en-US" dirty="0" smtClean="0"/>
                  <a:t>如果有很多</a:t>
                </a:r>
                <a14:m>
                  <m:oMath xmlns:m="http://schemas.openxmlformats.org/officeDocument/2006/math">
                    <m:r>
                      <a:rPr lang="zh-CN" altLang="en-US" i="1" dirty="0">
                        <a:latin typeface="Cambria Math" panose="02040503050406030204" pitchFamily="18" charset="0"/>
                      </a:rPr>
                      <m:t>点</m:t>
                    </m:r>
                    <m:r>
                      <a:rPr lang="en-US" altLang="zh-CN" i="1" dirty="0">
                        <a:latin typeface="Cambria Math" panose="02040503050406030204" pitchFamily="18" charset="0"/>
                      </a:rPr>
                      <m:t>𝑣</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 </m:t>
                    </m:r>
                    <m:r>
                      <a:rPr lang="en-US" altLang="zh-CN" i="1" dirty="0">
                        <a:latin typeface="Cambria Math" panose="02040503050406030204" pitchFamily="18" charset="0"/>
                      </a:rPr>
                      <m:t>𝑗</m:t>
                    </m:r>
                    <m:r>
                      <a:rPr lang="en-US" altLang="zh-CN" i="1" dirty="0">
                        <a:latin typeface="Cambria Math" panose="02040503050406030204" pitchFamily="18" charset="0"/>
                      </a:rPr>
                      <m:t>)</m:t>
                    </m:r>
                    <m:r>
                      <a:rPr lang="zh-CN" altLang="en-US" i="1" dirty="0" smtClean="0">
                        <a:latin typeface="Cambria Math" panose="02040503050406030204" pitchFamily="18" charset="0"/>
                      </a:rPr>
                      <m:t>都</m:t>
                    </m:r>
                  </m:oMath>
                </a14:m>
                <a:r>
                  <a:rPr lang="zh-CN" altLang="en-US" dirty="0" smtClean="0"/>
                  <a:t>对应同一个坐标点，则该点为与</a:t>
                </a:r>
                <a:r>
                  <a:rPr lang="en-US" altLang="zh-CN" i="1" dirty="0" smtClean="0">
                    <a:latin typeface="+mn-lt"/>
                  </a:rPr>
                  <a:t>B</a:t>
                </a:r>
                <a:r>
                  <a:rPr lang="zh-CN" altLang="en-US" dirty="0" smtClean="0"/>
                  <a:t>相匹配的形状的中心位置</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001000" cy="2521645"/>
              </a:xfrm>
              <a:blipFill>
                <a:blip r:embed="rId2"/>
                <a:stretch>
                  <a:fillRect l="-1067" t="-2657" r="-762"/>
                </a:stretch>
              </a:blipFill>
            </p:spPr>
            <p:txBody>
              <a:bodyPr/>
              <a:lstStyle/>
              <a:p>
                <a:r>
                  <a:rPr lang="zh-CN" altLang="en-US">
                    <a:noFill/>
                  </a:rPr>
                  <a:t> </a:t>
                </a:r>
              </a:p>
            </p:txBody>
          </p:sp>
        </mc:Fallback>
      </mc:AlternateContent>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331" y="3711683"/>
            <a:ext cx="66436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0821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zh-CN" altLang="en-US" dirty="0"/>
              <a:t>广义霍夫变换</a:t>
            </a:r>
            <a:r>
              <a:rPr lang="zh-CN" altLang="en-US" dirty="0" smtClean="0"/>
              <a:t>原理  </a:t>
            </a:r>
          </a:p>
        </p:txBody>
      </p:sp>
      <p:pic>
        <p:nvPicPr>
          <p:cNvPr id="46083" name="Picture 6"/>
          <p:cNvPicPr>
            <a:picLocks noGrp="1" noChangeAspect="1" noChangeArrowheads="1"/>
          </p:cNvPicPr>
          <p:nvPr>
            <p:ph idx="1"/>
          </p:nvPr>
        </p:nvPicPr>
        <p:blipFill>
          <a:blip r:embed="rId2"/>
          <a:stretch>
            <a:fillRect/>
          </a:stretch>
        </p:blipFill>
        <p:spPr>
          <a:xfrm>
            <a:off x="4787900" y="3357563"/>
            <a:ext cx="4119563" cy="3028950"/>
          </a:xfrm>
        </p:spPr>
      </p:pic>
      <p:sp>
        <p:nvSpPr>
          <p:cNvPr id="48132" name="Text Box 3"/>
          <p:cNvSpPr txBox="1">
            <a:spLocks noChangeArrowheads="1"/>
          </p:cNvSpPr>
          <p:nvPr/>
        </p:nvSpPr>
        <p:spPr bwMode="auto">
          <a:xfrm>
            <a:off x="496888" y="1277938"/>
            <a:ext cx="817880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342900" indent="-342900">
              <a:lnSpc>
                <a:spcPct val="120000"/>
              </a:lnSpc>
              <a:spcBef>
                <a:spcPct val="30000"/>
              </a:spcBef>
              <a:buClr>
                <a:schemeClr val="accent1"/>
              </a:buClr>
              <a:buFont typeface="Wingdings" panose="05000000000000000000" pitchFamily="2" charset="2"/>
              <a:buChar char="p"/>
              <a:defRPr/>
            </a:pPr>
            <a:r>
              <a:rPr kumimoji="0" lang="zh-CN" altLang="en-US" b="0" dirty="0" smtClean="0">
                <a:latin typeface="+mn-ea"/>
                <a:ea typeface="+mn-ea"/>
              </a:rPr>
              <a:t>在所需检测的曲线或目标轮廓没有或不易用解析式表达时，可以利用</a:t>
            </a:r>
            <a:r>
              <a:rPr kumimoji="0" lang="zh-CN" altLang="en-US" b="0" dirty="0" smtClean="0">
                <a:solidFill>
                  <a:srgbClr val="FF0000"/>
                </a:solidFill>
                <a:latin typeface="+mn-ea"/>
                <a:ea typeface="+mn-ea"/>
              </a:rPr>
              <a:t>表格</a:t>
            </a:r>
            <a:r>
              <a:rPr kumimoji="0" lang="zh-CN" altLang="en-US" b="0" dirty="0" smtClean="0">
                <a:latin typeface="+mn-ea"/>
                <a:ea typeface="+mn-ea"/>
              </a:rPr>
              <a:t>来建立</a:t>
            </a:r>
            <a:r>
              <a:rPr kumimoji="0" lang="zh-CN" altLang="en-US" dirty="0" smtClean="0">
                <a:latin typeface="+mn-ea"/>
                <a:ea typeface="+mn-ea"/>
              </a:rPr>
              <a:t>曲线或轮廓点</a:t>
            </a:r>
            <a:r>
              <a:rPr kumimoji="0" lang="zh-CN" altLang="en-US" b="0" dirty="0" smtClean="0">
                <a:latin typeface="+mn-ea"/>
                <a:ea typeface="+mn-ea"/>
              </a:rPr>
              <a:t>与</a:t>
            </a:r>
            <a:r>
              <a:rPr kumimoji="0" lang="zh-CN" altLang="en-US" dirty="0" smtClean="0">
                <a:latin typeface="+mn-ea"/>
                <a:ea typeface="+mn-ea"/>
              </a:rPr>
              <a:t>参考点</a:t>
            </a:r>
            <a:r>
              <a:rPr kumimoji="0" lang="zh-CN" altLang="en-US" b="0" dirty="0" smtClean="0">
                <a:latin typeface="+mn-ea"/>
                <a:ea typeface="+mn-ea"/>
              </a:rPr>
              <a:t>间的关系，从而可继续利用哈夫变换进行检测</a:t>
            </a:r>
          </a:p>
          <a:p>
            <a:pPr marL="342900" indent="-342900">
              <a:buFont typeface="Wingdings" panose="05000000000000000000" pitchFamily="2" charset="2"/>
              <a:buChar char="p"/>
              <a:defRPr/>
            </a:pPr>
            <a:endParaRPr kumimoji="0" lang="zh-CN" altLang="en-US" b="0" dirty="0" smtClean="0">
              <a:latin typeface="楷体_GB2312" pitchFamily="49" charset="-122"/>
              <a:ea typeface="楷体_GB2312" pitchFamily="49" charset="-122"/>
            </a:endParaRPr>
          </a:p>
          <a:p>
            <a:pPr>
              <a:defRPr/>
            </a:pPr>
            <a:r>
              <a:rPr kumimoji="0" lang="zh-CN" altLang="en-US" sz="2000" b="0" dirty="0" smtClean="0"/>
              <a:t>	</a:t>
            </a:r>
          </a:p>
        </p:txBody>
      </p:sp>
      <p:sp>
        <p:nvSpPr>
          <p:cNvPr id="46087" name="矩形 7"/>
          <p:cNvSpPr>
            <a:spLocks noChangeArrowheads="1"/>
          </p:cNvSpPr>
          <p:nvPr/>
        </p:nvSpPr>
        <p:spPr bwMode="auto">
          <a:xfrm>
            <a:off x="667143" y="3511390"/>
            <a:ext cx="4213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kumimoji="0" lang="zh-CN" altLang="en-US" b="0" dirty="0" smtClean="0">
                <a:latin typeface="+mn-ea"/>
                <a:ea typeface="+mn-ea"/>
              </a:rPr>
              <a:t>建立参考点与轮廓点的联系</a:t>
            </a:r>
            <a:r>
              <a:rPr kumimoji="0" lang="zh-CN" altLang="en-US" b="0" dirty="0">
                <a:latin typeface="+mn-ea"/>
                <a:ea typeface="+mn-ea"/>
              </a:rPr>
              <a:t>：</a:t>
            </a:r>
            <a:endParaRPr kumimoji="0" lang="en-US" altLang="zh-CN" b="0" dirty="0" smtClean="0">
              <a:latin typeface="+mn-ea"/>
              <a:ea typeface="+mn-ea"/>
            </a:endParaRPr>
          </a:p>
          <a:p>
            <a:endParaRPr kumimoji="0" lang="zh-CN" altLang="en-US" b="0" dirty="0">
              <a:latin typeface="+mn-ea"/>
              <a:ea typeface="+mn-ea"/>
            </a:endParaRPr>
          </a:p>
        </p:txBody>
      </p:sp>
      <mc:AlternateContent xmlns:mc="http://schemas.openxmlformats.org/markup-compatibility/2006" xmlns:a14="http://schemas.microsoft.com/office/drawing/2010/main">
        <mc:Choice Requires="a14">
          <p:sp>
            <p:nvSpPr>
              <p:cNvPr id="2" name="矩形 1"/>
              <p:cNvSpPr/>
              <p:nvPr/>
            </p:nvSpPr>
            <p:spPr>
              <a:xfrm>
                <a:off x="816793" y="4066458"/>
                <a:ext cx="4376794" cy="830997"/>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cos</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𝜙</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r>
                  <a:rPr lang="zh-CN" altLang="en-US" sz="2400" dirty="0"/>
                  <a:t>  </a:t>
                </a:r>
                <a:endParaRPr lang="en-US" altLang="zh-CN" sz="2400" dirty="0"/>
              </a:p>
              <a:p>
                <a14:m>
                  <m:oMath xmlns:m="http://schemas.openxmlformats.org/officeDocument/2006/math">
                    <m:r>
                      <a:rPr lang="en-US" altLang="zh-CN" sz="2400" i="1">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sin</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𝜙</m:t>
                    </m:r>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r>
                  <a:rPr lang="zh-CN" altLang="en-US" sz="2400" dirty="0"/>
                  <a:t>  </a:t>
                </a:r>
                <a:endParaRPr lang="en-US"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816793" y="4066458"/>
                <a:ext cx="4376794" cy="830997"/>
              </a:xfrm>
              <a:prstGeom prst="rect">
                <a:avLst/>
              </a:prstGeom>
              <a:blipFill>
                <a:blip r:embed="rId3"/>
                <a:stretch>
                  <a:fillRect l="-418" b="-10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30486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dirty="0"/>
              <a:t>广义霍夫变换</a:t>
            </a:r>
            <a:r>
              <a:rPr lang="zh-CN" altLang="en-US" dirty="0" smtClean="0"/>
              <a:t>原理  </a:t>
            </a: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566737" y="1341438"/>
                <a:ext cx="8325545" cy="4967287"/>
              </a:xfrm>
            </p:spPr>
            <p:txBody>
              <a:bodyPr/>
              <a:lstStyle/>
              <a:p>
                <a:r>
                  <a:rPr lang="zh-CN" altLang="en-US" sz="2200" dirty="0" smtClean="0"/>
                  <a:t>已知轮廓形状、朝向和尺度而只需</a:t>
                </a:r>
                <a:r>
                  <a:rPr lang="zh-CN" altLang="en-US" sz="2200" dirty="0" smtClean="0">
                    <a:solidFill>
                      <a:srgbClr val="0070C0"/>
                    </a:solidFill>
                  </a:rPr>
                  <a:t>检测位置信息</a:t>
                </a:r>
                <a:r>
                  <a:rPr lang="zh-CN" altLang="en-US" sz="2200" dirty="0" smtClean="0"/>
                  <a:t> </a:t>
                </a:r>
              </a:p>
              <a:p>
                <a:r>
                  <a:rPr lang="zh-CN" altLang="en-US" sz="2200" dirty="0" smtClean="0"/>
                  <a:t>根据</a:t>
                </a:r>
                <a14:m>
                  <m:oMath xmlns:m="http://schemas.openxmlformats.org/officeDocument/2006/math">
                    <m:r>
                      <a:rPr lang="zh-CN" altLang="en-US" sz="2200" i="1">
                        <a:latin typeface="Cambria Math" panose="02040503050406030204" pitchFamily="18" charset="0"/>
                      </a:rPr>
                      <m:t>𝜃</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𝑟</m:t>
                    </m:r>
                    <m:r>
                      <a:rPr lang="zh-CN" altLang="en-US" sz="2200" i="1">
                        <a:latin typeface="Cambria Math" panose="02040503050406030204" pitchFamily="18" charset="0"/>
                      </a:rPr>
                      <m:t>和</m:t>
                    </m:r>
                    <m:r>
                      <a:rPr lang="zh-CN" altLang="en-US" sz="2200" i="1">
                        <a:latin typeface="Cambria Math" panose="02040503050406030204" pitchFamily="18" charset="0"/>
                        <a:ea typeface="Cambria Math" panose="02040503050406030204" pitchFamily="18" charset="0"/>
                      </a:rPr>
                      <m:t>𝜙</m:t>
                    </m:r>
                  </m:oMath>
                </a14:m>
                <a:r>
                  <a:rPr lang="en-US" altLang="zh-CN" sz="2200" dirty="0" smtClean="0"/>
                  <a:t> </a:t>
                </a:r>
                <a:r>
                  <a:rPr lang="zh-CN" altLang="en-US" sz="2200" dirty="0" smtClean="0"/>
                  <a:t>的函数关系作出参考表</a:t>
                </a:r>
                <a:endParaRPr lang="en-US" altLang="zh-CN" sz="2200" dirty="0" smtClean="0"/>
              </a:p>
              <a:p>
                <a:endParaRPr lang="en-US" altLang="zh-CN" dirty="0"/>
              </a:p>
              <a:p>
                <a:endParaRPr lang="en-US" altLang="zh-CN" dirty="0" smtClean="0"/>
              </a:p>
              <a:p>
                <a:endParaRPr lang="en-US" altLang="zh-CN" dirty="0"/>
              </a:p>
              <a:p>
                <a:endParaRPr lang="en-US" altLang="zh-CN" dirty="0" smtClean="0"/>
              </a:p>
              <a:p>
                <a:endParaRPr lang="en-US" altLang="zh-CN" dirty="0"/>
              </a:p>
              <a:p>
                <a:pPr>
                  <a:spcBef>
                    <a:spcPts val="2400"/>
                  </a:spcBef>
                </a:pPr>
                <a:r>
                  <a:rPr lang="zh-CN" altLang="en-US" sz="2200" dirty="0" smtClean="0"/>
                  <a:t>给定一个测试点</a:t>
                </a:r>
                <a14:m>
                  <m:oMath xmlns:m="http://schemas.openxmlformats.org/officeDocument/2006/math">
                    <m:r>
                      <a:rPr lang="en-US" altLang="zh-CN" sz="2200" b="0" i="0" smtClean="0">
                        <a:latin typeface="Cambria Math" panose="02040503050406030204" pitchFamily="18" charset="0"/>
                      </a:rPr>
                      <m:t>(</m:t>
                    </m:r>
                    <m:r>
                      <a:rPr lang="en-US" altLang="zh-CN" sz="220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𝑦</m:t>
                    </m:r>
                    <m:r>
                      <a:rPr lang="en-US" altLang="zh-CN" sz="2200" b="0" i="1" smtClean="0">
                        <a:latin typeface="Cambria Math" panose="02040503050406030204" pitchFamily="18" charset="0"/>
                      </a:rPr>
                      <m:t>′) </m:t>
                    </m:r>
                  </m:oMath>
                </a14:m>
                <a:r>
                  <a:rPr lang="zh-CN" altLang="en-US" sz="2200" dirty="0" smtClean="0"/>
                  <a:t>及其梯度角</a:t>
                </a:r>
                <a14:m>
                  <m:oMath xmlns:m="http://schemas.openxmlformats.org/officeDocument/2006/math">
                    <m:r>
                      <a:rPr lang="zh-CN" altLang="en-US" sz="2200" i="1">
                        <a:latin typeface="Cambria Math" panose="02040503050406030204" pitchFamily="18" charset="0"/>
                      </a:rPr>
                      <m:t>𝜃</m:t>
                    </m:r>
                    <m:r>
                      <a:rPr lang="zh-CN" altLang="en-US" sz="2200" i="1" smtClean="0">
                        <a:latin typeface="Cambria Math" panose="02040503050406030204" pitchFamily="18" charset="0"/>
                      </a:rPr>
                      <m:t>’</m:t>
                    </m:r>
                  </m:oMath>
                </a14:m>
                <a:r>
                  <a:rPr lang="zh-CN" altLang="en-US" sz="2200" dirty="0" smtClean="0"/>
                  <a:t>，即可确定一组可能的参考点位置</a:t>
                </a:r>
                <a:endParaRPr lang="en-US" altLang="zh-CN" sz="2200" dirty="0" smtClean="0"/>
              </a:p>
              <a:p>
                <a:pPr lvl="1"/>
                <a:r>
                  <a:rPr lang="zh-CN" altLang="en-US" dirty="0" smtClean="0"/>
                  <a:t>根据梯度角</a:t>
                </a:r>
                <a14:m>
                  <m:oMath xmlns:m="http://schemas.openxmlformats.org/officeDocument/2006/math">
                    <m:r>
                      <a:rPr lang="zh-CN" altLang="en-US" i="1">
                        <a:latin typeface="Cambria Math" panose="02040503050406030204" pitchFamily="18" charset="0"/>
                      </a:rPr>
                      <m:t>𝜃</m:t>
                    </m:r>
                    <m:r>
                      <a:rPr lang="zh-CN" altLang="en-US" i="1">
                        <a:latin typeface="Cambria Math" panose="02040503050406030204" pitchFamily="18" charset="0"/>
                      </a:rPr>
                      <m:t>’ </m:t>
                    </m:r>
                  </m:oMath>
                </a14:m>
                <a:r>
                  <a:rPr lang="zh-CN" altLang="en-US" dirty="0" smtClean="0"/>
                  <a:t>，找到表中对应梯度角所在行的矢径和视角序列</a:t>
                </a:r>
                <a:endParaRPr lang="en-US" altLang="zh-CN" dirty="0" smtClean="0"/>
              </a:p>
              <a:p>
                <a:pPr lvl="1"/>
                <a:r>
                  <a:rPr lang="zh-CN" altLang="en-US" dirty="0" smtClean="0"/>
                  <a:t>基于坐标</a:t>
                </a:r>
                <a14:m>
                  <m:oMath xmlns:m="http://schemas.openxmlformats.org/officeDocument/2006/math">
                    <m:r>
                      <a:rPr lang="en-US" altLang="zh-CN">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en-US" dirty="0" smtClean="0"/>
                  <a:t>和序列中每一组</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𝜙</m:t>
                    </m:r>
                    <m:r>
                      <a:rPr lang="en-US" altLang="zh-CN" b="0" i="1" dirty="0" smtClean="0">
                        <a:latin typeface="Cambria Math" panose="02040503050406030204" pitchFamily="18" charset="0"/>
                      </a:rPr>
                      <m:t>)</m:t>
                    </m:r>
                    <m:r>
                      <a:rPr lang="zh-CN" altLang="en-US" i="1" dirty="0">
                        <a:latin typeface="Cambria Math" panose="02040503050406030204" pitchFamily="18" charset="0"/>
                      </a:rPr>
                      <m:t>值</m:t>
                    </m:r>
                  </m:oMath>
                </a14:m>
                <a:r>
                  <a:rPr lang="zh-CN" altLang="en-US" dirty="0" smtClean="0"/>
                  <a:t>，反推出形状参考点</a:t>
                </a:r>
                <a:r>
                  <a:rPr lang="zh-CN" altLang="en-US" dirty="0"/>
                  <a:t>坐标</a:t>
                </a:r>
                <a:endParaRPr lang="zh-CN" altLang="en-US" dirty="0" smtClean="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566737" y="1341438"/>
                <a:ext cx="8325545" cy="4967287"/>
              </a:xfrm>
              <a:blipFill>
                <a:blip r:embed="rId2"/>
                <a:stretch>
                  <a:fillRect l="-805" t="-1227"/>
                </a:stretch>
              </a:blipFill>
            </p:spPr>
            <p:txBody>
              <a:bodyPr/>
              <a:lstStyle/>
              <a:p>
                <a:r>
                  <a:rPr lang="zh-CN" altLang="en-US">
                    <a:noFill/>
                  </a:rPr>
                  <a:t> </a:t>
                </a:r>
              </a:p>
            </p:txBody>
          </p:sp>
        </mc:Fallback>
      </mc:AlternateContent>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859" y="2203808"/>
            <a:ext cx="5240631" cy="222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矩形 6"/>
              <p:cNvSpPr/>
              <p:nvPr/>
            </p:nvSpPr>
            <p:spPr>
              <a:xfrm>
                <a:off x="1771937" y="5991576"/>
                <a:ext cx="5997338" cy="400110"/>
              </a:xfrm>
              <a:prstGeom prst="rect">
                <a:avLst/>
              </a:prstGeom>
            </p:spPr>
            <p:txBody>
              <a:bodyPr wrap="square">
                <a:spAutoFit/>
              </a:bodyPr>
              <a:lstStyle/>
              <a:p>
                <a14:m>
                  <m:oMath xmlns:m="http://schemas.openxmlformats.org/officeDocument/2006/math">
                    <m:r>
                      <a:rPr lang="en-US" altLang="zh-CN" sz="200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𝑟</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func>
                      <m:funcPr>
                        <m:ctrlPr>
                          <a:rPr lang="en-US" altLang="zh-CN" sz="2000" i="1">
                            <a:latin typeface="Cambria Math" panose="02040503050406030204" pitchFamily="18" charset="0"/>
                            <a:ea typeface="Cambria Math" panose="02040503050406030204" pitchFamily="18" charset="0"/>
                          </a:rPr>
                        </m:ctrlPr>
                      </m:funcPr>
                      <m:fName>
                        <m:r>
                          <m:rPr>
                            <m:sty m:val="p"/>
                          </m:rPr>
                          <a:rPr lang="en-US" altLang="zh-CN" sz="2000">
                            <a:latin typeface="Cambria Math" panose="02040503050406030204" pitchFamily="18" charset="0"/>
                            <a:ea typeface="Cambria Math" panose="02040503050406030204" pitchFamily="18" charset="0"/>
                          </a:rPr>
                          <m:t>cos</m:t>
                        </m:r>
                      </m:fName>
                      <m:e>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e>
                    </m:func>
                    <m:r>
                      <a:rPr lang="en-US" altLang="zh-CN" sz="2000" b="0" i="1" smtClean="0">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rPr>
                      <m:t>𝑞</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sin</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a14:m>
                <a:r>
                  <a:rPr lang="zh-CN" altLang="en-US" sz="2000" dirty="0"/>
                  <a:t>  </a:t>
                </a:r>
                <a:endParaRPr lang="en-US" altLang="zh-CN" sz="2000" dirty="0"/>
              </a:p>
            </p:txBody>
          </p:sp>
        </mc:Choice>
        <mc:Fallback xmlns="">
          <p:sp>
            <p:nvSpPr>
              <p:cNvPr id="7" name="矩形 6"/>
              <p:cNvSpPr>
                <a:spLocks noRot="1" noChangeAspect="1" noMove="1" noResize="1" noEditPoints="1" noAdjustHandles="1" noChangeArrowheads="1" noChangeShapeType="1" noTextEdit="1"/>
              </p:cNvSpPr>
              <p:nvPr/>
            </p:nvSpPr>
            <p:spPr>
              <a:xfrm>
                <a:off x="1771937" y="5991576"/>
                <a:ext cx="5997338" cy="400110"/>
              </a:xfrm>
              <a:prstGeom prst="rect">
                <a:avLst/>
              </a:prstGeom>
              <a:blipFill>
                <a:blip r:embed="rId4"/>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09749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smtClean="0"/>
              <a:t>广义霍夫变换原理  </a:t>
            </a:r>
            <a:endParaRPr lang="zh-CN" altLang="en-US" dirty="0" smtClean="0"/>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48" y="1514492"/>
            <a:ext cx="5990625" cy="13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661" y="4238090"/>
            <a:ext cx="3878922" cy="232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48134" name="Picture 6"/>
          <p:cNvPicPr>
            <a:picLocks noChangeAspect="1" noChangeArrowheads="1"/>
          </p:cNvPicPr>
          <p:nvPr/>
        </p:nvPicPr>
        <p:blipFill>
          <a:blip r:embed="rId4">
            <a:extLst>
              <a:ext uri="{28A0092B-C50C-407E-A947-70E740481C1C}">
                <a14:useLocalDpi xmlns:a14="http://schemas.microsoft.com/office/drawing/2010/main" val="0"/>
              </a:ext>
            </a:extLst>
          </a:blip>
          <a:srcRect l="2408" b="18665"/>
          <a:stretch>
            <a:fillRect/>
          </a:stretch>
        </p:blipFill>
        <p:spPr bwMode="auto">
          <a:xfrm>
            <a:off x="1028175" y="4238090"/>
            <a:ext cx="2929462" cy="251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66534100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b="20998"/>
          <a:stretch>
            <a:fillRect/>
          </a:stretch>
        </p:blipFill>
        <p:spPr bwMode="auto">
          <a:xfrm>
            <a:off x="284382" y="3762680"/>
            <a:ext cx="2674454" cy="2179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p:cNvSpPr>
            <a:spLocks noGrp="1" noChangeArrowheads="1"/>
          </p:cNvSpPr>
          <p:nvPr>
            <p:ph type="title"/>
          </p:nvPr>
        </p:nvSpPr>
        <p:spPr/>
        <p:txBody>
          <a:bodyPr/>
          <a:lstStyle/>
          <a:p>
            <a:r>
              <a:rPr lang="zh-CN" altLang="en-US" dirty="0"/>
              <a:t>广义霍夫变换</a:t>
            </a:r>
            <a:r>
              <a:rPr lang="zh-CN" altLang="en-US" dirty="0" smtClean="0"/>
              <a:t>原理  </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pPr>
                  <a:lnSpc>
                    <a:spcPct val="120000"/>
                  </a:lnSpc>
                  <a:spcBef>
                    <a:spcPct val="30000"/>
                  </a:spcBef>
                </a:pPr>
                <a:r>
                  <a:rPr kumimoji="0" lang="zh-CN" altLang="en-US" dirty="0" smtClean="0"/>
                  <a:t>利用正方形上的</a:t>
                </a:r>
                <a:r>
                  <a:rPr kumimoji="0" lang="en-US" altLang="zh-CN" dirty="0"/>
                  <a:t>8</a:t>
                </a:r>
                <a:r>
                  <a:rPr kumimoji="0" lang="zh-CN" altLang="en-US" dirty="0"/>
                  <a:t>个轮廓点判断可能</a:t>
                </a:r>
                <a:r>
                  <a:rPr kumimoji="0" lang="zh-CN" altLang="en-US" dirty="0" smtClean="0"/>
                  <a:t>参考点位置</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oMath>
                </a14:m>
                <a:endParaRPr lang="en-US" altLang="zh-CN" dirty="0" smtClean="0"/>
              </a:p>
              <a:p>
                <a:pPr>
                  <a:lnSpc>
                    <a:spcPct val="120000"/>
                  </a:lnSpc>
                  <a:spcBef>
                    <a:spcPct val="30000"/>
                  </a:spcBef>
                </a:pPr>
                <a:r>
                  <a:rPr kumimoji="0" lang="zh-CN" altLang="en-US" dirty="0" smtClean="0"/>
                  <a:t> 对每个</a:t>
                </a:r>
                <a:r>
                  <a:rPr kumimoji="0" lang="en-US" altLang="zh-CN" i="1" dirty="0" smtClean="0">
                    <a:latin typeface="Symbol" panose="05050102010706020507" pitchFamily="18" charset="2"/>
                  </a:rPr>
                  <a:t>q</a:t>
                </a:r>
                <a:r>
                  <a:rPr kumimoji="0" lang="en-US" altLang="zh-CN" i="1" dirty="0" smtClean="0"/>
                  <a:t> </a:t>
                </a:r>
                <a:r>
                  <a:rPr kumimoji="0" lang="zh-CN" altLang="en-US" dirty="0" smtClean="0"/>
                  <a:t>有 </a:t>
                </a:r>
                <a:r>
                  <a:rPr kumimoji="0" lang="en-US" altLang="zh-CN" dirty="0" smtClean="0"/>
                  <a:t>2</a:t>
                </a:r>
                <a:r>
                  <a:rPr kumimoji="0" lang="zh-CN" altLang="en-US" dirty="0" smtClean="0"/>
                  <a:t>个 </a:t>
                </a:r>
                <a:r>
                  <a:rPr kumimoji="0" lang="en-US" altLang="zh-CN" i="1" dirty="0" smtClean="0"/>
                  <a:t>r </a:t>
                </a:r>
                <a:r>
                  <a:rPr kumimoji="0" lang="zh-CN" altLang="en-US" dirty="0" smtClean="0"/>
                  <a:t>及</a:t>
                </a:r>
                <a:r>
                  <a:rPr kumimoji="0" lang="en-US" altLang="zh-CN" dirty="0" smtClean="0"/>
                  <a:t>2</a:t>
                </a:r>
                <a:r>
                  <a:rPr kumimoji="0" lang="zh-CN" altLang="en-US" dirty="0" smtClean="0"/>
                  <a:t>个</a:t>
                </a:r>
                <a:r>
                  <a:rPr kumimoji="0" lang="zh-CN" altLang="en-US" i="1" dirty="0" smtClean="0">
                    <a:latin typeface="Symbol" panose="05050102010706020507" pitchFamily="18" charset="2"/>
                  </a:rPr>
                  <a:t> </a:t>
                </a:r>
                <a:r>
                  <a:rPr kumimoji="0" lang="en-US" altLang="zh-CN" i="1" dirty="0" smtClean="0">
                    <a:latin typeface="Symbol" panose="05050102010706020507" pitchFamily="18" charset="2"/>
                  </a:rPr>
                  <a:t>f</a:t>
                </a:r>
                <a:r>
                  <a:rPr kumimoji="0" lang="en-US" altLang="zh-CN" i="1" dirty="0" smtClean="0"/>
                  <a:t> </a:t>
                </a:r>
                <a:r>
                  <a:rPr kumimoji="0" lang="zh-CN" altLang="en-US" dirty="0" smtClean="0"/>
                  <a:t>与之对应 </a:t>
                </a: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3"/>
                <a:stretch>
                  <a:fillRect l="-1067" t="-736"/>
                </a:stretch>
              </a:blipFill>
            </p:spPr>
            <p:txBody>
              <a:bodyPr/>
              <a:lstStyle/>
              <a:p>
                <a:r>
                  <a:rPr lang="zh-CN" altLang="en-US">
                    <a:noFill/>
                  </a:rPr>
                  <a:t> </a:t>
                </a:r>
              </a:p>
            </p:txBody>
          </p:sp>
        </mc:Fallback>
      </mc:AlternateContent>
      <p:pic>
        <p:nvPicPr>
          <p:cNvPr id="49157" name="Picture 5"/>
          <p:cNvPicPr>
            <a:picLocks noChangeAspect="1" noChangeArrowheads="1"/>
          </p:cNvPicPr>
          <p:nvPr/>
        </p:nvPicPr>
        <p:blipFill>
          <a:blip r:embed="rId4">
            <a:extLst>
              <a:ext uri="{28A0092B-C50C-407E-A947-70E740481C1C}">
                <a14:useLocalDpi xmlns:a14="http://schemas.microsoft.com/office/drawing/2010/main" val="0"/>
              </a:ext>
            </a:extLst>
          </a:blip>
          <a:srcRect r="2299"/>
          <a:stretch>
            <a:fillRect/>
          </a:stretch>
        </p:blipFill>
        <p:spPr bwMode="auto">
          <a:xfrm>
            <a:off x="3849755" y="3902840"/>
            <a:ext cx="4828062" cy="224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矩形 2"/>
          <p:cNvSpPr/>
          <p:nvPr/>
        </p:nvSpPr>
        <p:spPr>
          <a:xfrm>
            <a:off x="5413542" y="6171786"/>
            <a:ext cx="2024913" cy="369332"/>
          </a:xfrm>
          <a:prstGeom prst="rect">
            <a:avLst/>
          </a:prstGeom>
        </p:spPr>
        <p:txBody>
          <a:bodyPr wrap="none">
            <a:spAutoFit/>
          </a:bodyPr>
          <a:lstStyle/>
          <a:p>
            <a:r>
              <a:rPr lang="zh-CN" altLang="en-US" dirty="0"/>
              <a:t>点</a:t>
            </a:r>
            <a:r>
              <a:rPr lang="en-US" altLang="zh-CN" i="1" dirty="0"/>
              <a:t>O</a:t>
            </a:r>
            <a:r>
              <a:rPr lang="zh-CN" altLang="en-US" dirty="0"/>
              <a:t>出现频率最高 </a:t>
            </a:r>
          </a:p>
        </p:txBody>
      </p:sp>
      <mc:AlternateContent xmlns:mc="http://schemas.openxmlformats.org/markup-compatibility/2006" xmlns:a14="http://schemas.microsoft.com/office/drawing/2010/main">
        <mc:Choice Requires="a14">
          <p:sp>
            <p:nvSpPr>
              <p:cNvPr id="7" name="矩形 6"/>
              <p:cNvSpPr/>
              <p:nvPr/>
            </p:nvSpPr>
            <p:spPr>
              <a:xfrm>
                <a:off x="5058447" y="2813739"/>
                <a:ext cx="3509291"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𝑝</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i="1" smtClean="0">
                          <a:latin typeface="Cambria Math" panose="02040503050406030204" pitchFamily="18" charset="0"/>
                        </a:rPr>
                        <m:t>+</m:t>
                      </m:r>
                      <m:r>
                        <a:rPr lang="en-US" altLang="zh-CN" sz="2000" i="1" smtClean="0">
                          <a:latin typeface="Cambria Math" panose="02040503050406030204" pitchFamily="18" charset="0"/>
                        </a:rPr>
                        <m:t>𝑟</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cos</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m:oMathPara>
                </a14:m>
                <a:endParaRPr lang="en-US" altLang="zh-CN" sz="2000" i="1" dirty="0" smtClean="0">
                  <a:latin typeface="Cambria Math" panose="02040503050406030204" pitchFamily="18" charset="0"/>
                  <a:ea typeface="Cambria Math" panose="02040503050406030204" pitchFamily="18" charset="0"/>
                </a:endParaRPr>
              </a:p>
              <a:p>
                <a14:m>
                  <m:oMath xmlns:m="http://schemas.openxmlformats.org/officeDocument/2006/math">
                    <m:r>
                      <a:rPr lang="en-US" altLang="zh-CN" sz="2000" i="1">
                        <a:latin typeface="Cambria Math" panose="02040503050406030204" pitchFamily="18" charset="0"/>
                      </a:rPr>
                      <m:t>𝑞</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m:rPr>
                        <m:sty m:val="p"/>
                      </m:rPr>
                      <a:rPr lang="en-US" altLang="zh-CN" sz="2000">
                        <a:latin typeface="Cambria Math" panose="02040503050406030204" pitchFamily="18" charset="0"/>
                        <a:ea typeface="Cambria Math" panose="02040503050406030204" pitchFamily="18" charset="0"/>
                      </a:rPr>
                      <m:t>sin</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𝜙</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oMath>
                </a14:m>
                <a:r>
                  <a:rPr lang="zh-CN" altLang="en-US" sz="2000" dirty="0"/>
                  <a:t>  </a:t>
                </a:r>
                <a:endParaRPr lang="en-US" altLang="zh-CN" sz="2000" dirty="0"/>
              </a:p>
            </p:txBody>
          </p:sp>
        </mc:Choice>
        <mc:Fallback xmlns="">
          <p:sp>
            <p:nvSpPr>
              <p:cNvPr id="7" name="矩形 6"/>
              <p:cNvSpPr>
                <a:spLocks noRot="1" noChangeAspect="1" noMove="1" noResize="1" noEditPoints="1" noAdjustHandles="1" noChangeArrowheads="1" noChangeShapeType="1" noTextEdit="1"/>
              </p:cNvSpPr>
              <p:nvPr/>
            </p:nvSpPr>
            <p:spPr>
              <a:xfrm>
                <a:off x="5058447" y="2813739"/>
                <a:ext cx="3509291" cy="707886"/>
              </a:xfrm>
              <a:prstGeom prst="rect">
                <a:avLst/>
              </a:prstGeom>
              <a:blipFill>
                <a:blip r:embed="rId5"/>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66704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目标检测</a:t>
            </a:r>
          </a:p>
        </p:txBody>
      </p:sp>
      <p:sp>
        <p:nvSpPr>
          <p:cNvPr id="5" name="内容占位符 4"/>
          <p:cNvSpPr>
            <a:spLocks noGrp="1"/>
          </p:cNvSpPr>
          <p:nvPr>
            <p:ph idx="1"/>
          </p:nvPr>
        </p:nvSpPr>
        <p:spPr/>
        <p:txBody>
          <a:bodyPr/>
          <a:lstStyle/>
          <a:p>
            <a:pPr>
              <a:lnSpc>
                <a:spcPct val="150000"/>
              </a:lnSpc>
              <a:spcBef>
                <a:spcPts val="0"/>
              </a:spcBef>
            </a:pPr>
            <a:r>
              <a:rPr lang="zh-CN" altLang="en-US" dirty="0">
                <a:solidFill>
                  <a:srgbClr val="FF0000"/>
                </a:solidFill>
              </a:rPr>
              <a:t>简单</a:t>
            </a:r>
            <a:r>
              <a:rPr lang="zh-CN" altLang="en-US" dirty="0" smtClean="0">
                <a:solidFill>
                  <a:srgbClr val="FF0000"/>
                </a:solidFill>
              </a:rPr>
              <a:t>形状检测</a:t>
            </a:r>
            <a:endParaRPr lang="en-US" altLang="zh-CN" dirty="0" smtClean="0">
              <a:solidFill>
                <a:srgbClr val="FF0000"/>
              </a:solidFill>
            </a:endParaRPr>
          </a:p>
          <a:p>
            <a:pPr lvl="1">
              <a:lnSpc>
                <a:spcPct val="150000"/>
              </a:lnSpc>
              <a:spcBef>
                <a:spcPts val="0"/>
              </a:spcBef>
            </a:pPr>
            <a:r>
              <a:rPr lang="zh-CN" altLang="en-US" dirty="0">
                <a:solidFill>
                  <a:srgbClr val="FF0000"/>
                </a:solidFill>
              </a:rPr>
              <a:t>霍夫变换 </a:t>
            </a:r>
            <a:r>
              <a:rPr lang="en-US" altLang="zh-CN" dirty="0">
                <a:solidFill>
                  <a:srgbClr val="FF0000"/>
                </a:solidFill>
              </a:rPr>
              <a:t>(Hough Transform)</a:t>
            </a:r>
          </a:p>
          <a:p>
            <a:pPr lvl="1">
              <a:lnSpc>
                <a:spcPct val="150000"/>
              </a:lnSpc>
              <a:spcBef>
                <a:spcPts val="0"/>
              </a:spcBef>
            </a:pPr>
            <a:r>
              <a:rPr lang="zh-CN" altLang="en-US" dirty="0"/>
              <a:t>倒角距离变换 </a:t>
            </a:r>
            <a:r>
              <a:rPr lang="en-US" altLang="zh-CN" dirty="0"/>
              <a:t>(</a:t>
            </a:r>
            <a:r>
              <a:rPr lang="en-US" altLang="zh-CN" dirty="0" smtClean="0"/>
              <a:t>Chamfer Distance </a:t>
            </a:r>
            <a:r>
              <a:rPr lang="en-US" altLang="zh-CN" dirty="0"/>
              <a:t>Transform)</a:t>
            </a:r>
          </a:p>
          <a:p>
            <a:pPr>
              <a:lnSpc>
                <a:spcPct val="150000"/>
              </a:lnSpc>
              <a:spcBef>
                <a:spcPts val="0"/>
              </a:spcBef>
            </a:pPr>
            <a:r>
              <a:rPr lang="zh-CN" altLang="en-US" dirty="0" smtClean="0"/>
              <a:t>图像分类</a:t>
            </a:r>
            <a:endParaRPr lang="en-US" altLang="zh-CN" dirty="0" smtClean="0"/>
          </a:p>
          <a:p>
            <a:pPr>
              <a:lnSpc>
                <a:spcPct val="150000"/>
              </a:lnSpc>
              <a:spcBef>
                <a:spcPts val="0"/>
              </a:spcBef>
            </a:pPr>
            <a:r>
              <a:rPr lang="zh-CN" altLang="en-US" dirty="0" smtClean="0"/>
              <a:t>图像检索</a:t>
            </a:r>
            <a:endParaRPr lang="en-US" altLang="zh-CN" dirty="0"/>
          </a:p>
        </p:txBody>
      </p:sp>
    </p:spTree>
    <p:extLst>
      <p:ext uri="{BB962C8B-B14F-4D97-AF65-F5344CB8AC3E}">
        <p14:creationId xmlns:p14="http://schemas.microsoft.com/office/powerpoint/2010/main" val="24023876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a:t>广义霍夫变换</a:t>
            </a:r>
            <a:r>
              <a:rPr lang="zh-CN" altLang="en-US" dirty="0" smtClean="0"/>
              <a:t>的性能</a:t>
            </a:r>
          </a:p>
        </p:txBody>
      </p:sp>
      <p:sp>
        <p:nvSpPr>
          <p:cNvPr id="50179" name="Rectangle 3"/>
          <p:cNvSpPr>
            <a:spLocks noGrp="1" noChangeArrowheads="1"/>
          </p:cNvSpPr>
          <p:nvPr>
            <p:ph idx="1"/>
          </p:nvPr>
        </p:nvSpPr>
        <p:spPr/>
        <p:txBody>
          <a:bodyPr/>
          <a:lstStyle/>
          <a:p>
            <a:r>
              <a:rPr lang="zh-CN" altLang="en-US" smtClean="0"/>
              <a:t>运算量较小</a:t>
            </a:r>
          </a:p>
          <a:p>
            <a:r>
              <a:rPr lang="zh-CN" altLang="en-US" smtClean="0"/>
              <a:t>抗干扰性也较强</a:t>
            </a:r>
          </a:p>
          <a:p>
            <a:r>
              <a:rPr lang="zh-CN" altLang="en-US" smtClean="0"/>
              <a:t>可以求出曲线的某些参数</a:t>
            </a:r>
          </a:p>
          <a:p>
            <a:r>
              <a:rPr lang="zh-CN" altLang="en-US" smtClean="0"/>
              <a:t>可适用于不规则曲线</a:t>
            </a:r>
          </a:p>
          <a:p>
            <a:r>
              <a:rPr lang="zh-CN" altLang="en-US" smtClean="0"/>
              <a:t>仍不具有不变性</a:t>
            </a:r>
            <a:endParaRPr lang="zh-CN" altLang="en-US"/>
          </a:p>
        </p:txBody>
      </p:sp>
    </p:spTree>
    <p:extLst>
      <p:ext uri="{BB962C8B-B14F-4D97-AF65-F5344CB8AC3E}">
        <p14:creationId xmlns:p14="http://schemas.microsoft.com/office/powerpoint/2010/main" val="220400759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zh-CN" altLang="en-US" sz="3600" dirty="0" smtClean="0">
                <a:latin typeface="+mj-lt"/>
              </a:rPr>
              <a:t>完整广义</a:t>
            </a:r>
            <a:r>
              <a:rPr lang="zh-CN" altLang="en-US" sz="3600" dirty="0"/>
              <a:t>霍夫</a:t>
            </a:r>
            <a:r>
              <a:rPr lang="zh-CN" altLang="en-US" sz="3600" dirty="0" smtClean="0">
                <a:latin typeface="+mj-lt"/>
              </a:rPr>
              <a:t>变换   </a:t>
            </a:r>
          </a:p>
        </p:txBody>
      </p:sp>
      <p:sp>
        <p:nvSpPr>
          <p:cNvPr id="2" name="内容占位符 1"/>
          <p:cNvSpPr>
            <a:spLocks noGrp="1"/>
          </p:cNvSpPr>
          <p:nvPr>
            <p:ph idx="1"/>
          </p:nvPr>
        </p:nvSpPr>
        <p:spPr>
          <a:xfrm>
            <a:off x="566738" y="1341438"/>
            <a:ext cx="8207392" cy="4967287"/>
          </a:xfrm>
        </p:spPr>
        <p:txBody>
          <a:bodyPr/>
          <a:lstStyle/>
          <a:p>
            <a:pPr eaLnBrk="1" hangingPunct="1">
              <a:spcBef>
                <a:spcPct val="50000"/>
              </a:spcBef>
              <a:buClr>
                <a:schemeClr val="accent1"/>
              </a:buClr>
              <a:buFont typeface="Wingdings" panose="05000000000000000000" pitchFamily="2" charset="2"/>
              <a:buChar char="p"/>
              <a:defRPr/>
            </a:pPr>
            <a:r>
              <a:rPr kumimoji="0" sz="2800" dirty="0" err="1" smtClean="0">
                <a:latin typeface="宋体" panose="02010600030101010101" pitchFamily="2" charset="-122"/>
              </a:rPr>
              <a:t>轮廓的平移</a:t>
            </a:r>
            <a:r>
              <a:rPr kumimoji="0" sz="2800" dirty="0" smtClean="0">
                <a:latin typeface="宋体" panose="02010600030101010101" pitchFamily="2" charset="-122"/>
              </a:rPr>
              <a:t> </a:t>
            </a:r>
            <a:r>
              <a:rPr kumimoji="0" lang="en-US" altLang="zh-CN" sz="2800" dirty="0" smtClean="0">
                <a:latin typeface="宋体" panose="02010600030101010101" pitchFamily="2" charset="-122"/>
              </a:rPr>
              <a:t>+ </a:t>
            </a:r>
            <a:r>
              <a:rPr kumimoji="0" sz="2800" dirty="0" err="1" smtClean="0">
                <a:latin typeface="宋体" panose="02010600030101010101" pitchFamily="2" charset="-122"/>
              </a:rPr>
              <a:t>轮廓放缩、旋转</a:t>
            </a:r>
            <a:endParaRPr kumimoji="0" sz="2800" dirty="0" smtClean="0">
              <a:latin typeface="宋体" panose="02010600030101010101" pitchFamily="2" charset="-122"/>
            </a:endParaRPr>
          </a:p>
          <a:p>
            <a:pPr eaLnBrk="1" hangingPunct="1">
              <a:spcBef>
                <a:spcPct val="50000"/>
              </a:spcBef>
              <a:buClr>
                <a:schemeClr val="accent1"/>
              </a:buClr>
              <a:buFont typeface="Wingdings" panose="05000000000000000000" pitchFamily="2" charset="2"/>
              <a:buChar char="p"/>
              <a:defRPr/>
            </a:pPr>
            <a:r>
              <a:rPr kumimoji="0" sz="2800" dirty="0" err="1" smtClean="0">
                <a:latin typeface="宋体" panose="02010600030101010101" pitchFamily="2" charset="-122"/>
              </a:rPr>
              <a:t>累加数组</a:t>
            </a:r>
            <a:r>
              <a:rPr kumimoji="0" sz="2800" dirty="0" smtClean="0">
                <a:latin typeface="宋体" panose="02010600030101010101" pitchFamily="2" charset="-122"/>
              </a:rPr>
              <a:t>：</a:t>
            </a:r>
          </a:p>
          <a:p>
            <a:pPr eaLnBrk="1" hangingPunct="1">
              <a:spcBef>
                <a:spcPct val="50000"/>
              </a:spcBef>
              <a:buClr>
                <a:schemeClr val="accent1"/>
              </a:buClr>
              <a:buFont typeface="Wingdings" panose="05000000000000000000" pitchFamily="2" charset="2"/>
              <a:buChar char="p"/>
              <a:defRPr/>
            </a:pPr>
            <a:r>
              <a:rPr kumimoji="0" lang="en-US" altLang="zh-CN" sz="2800" i="1" dirty="0" smtClean="0"/>
              <a:t>A</a:t>
            </a:r>
            <a:r>
              <a:rPr kumimoji="0" lang="en-US" altLang="zh-CN" sz="2800" dirty="0" smtClean="0"/>
              <a:t>(</a:t>
            </a:r>
            <a:r>
              <a:rPr kumimoji="0" lang="en-US" altLang="zh-CN" sz="2800" i="1" dirty="0" err="1" smtClean="0"/>
              <a:t>p</a:t>
            </a:r>
            <a:r>
              <a:rPr kumimoji="0" lang="en-US" altLang="zh-CN" sz="2800" baseline="-20000" dirty="0" err="1" smtClean="0"/>
              <a:t>min</a:t>
            </a:r>
            <a:r>
              <a:rPr kumimoji="0" lang="en-US" altLang="zh-CN" sz="2800" dirty="0" smtClean="0"/>
              <a:t>: </a:t>
            </a:r>
            <a:r>
              <a:rPr kumimoji="0" lang="en-US" altLang="zh-CN" sz="2800" i="1" dirty="0" err="1" smtClean="0"/>
              <a:t>p</a:t>
            </a:r>
            <a:r>
              <a:rPr kumimoji="0" lang="en-US" altLang="zh-CN" sz="2800" baseline="-20000" dirty="0" err="1" smtClean="0"/>
              <a:t>max</a:t>
            </a:r>
            <a:r>
              <a:rPr kumimoji="0" lang="en-US" altLang="zh-CN" sz="2800" dirty="0" smtClean="0"/>
              <a:t>, </a:t>
            </a:r>
            <a:r>
              <a:rPr kumimoji="0" lang="en-US" altLang="zh-CN" sz="2800" i="1" dirty="0" err="1" smtClean="0"/>
              <a:t>q</a:t>
            </a:r>
            <a:r>
              <a:rPr kumimoji="0" lang="en-US" altLang="zh-CN" sz="2800" baseline="-20000" dirty="0" err="1" smtClean="0"/>
              <a:t>min</a:t>
            </a:r>
            <a:r>
              <a:rPr kumimoji="0" lang="en-US" altLang="zh-CN" sz="2800" dirty="0" smtClean="0"/>
              <a:t>: </a:t>
            </a:r>
            <a:r>
              <a:rPr kumimoji="0" lang="en-US" altLang="zh-CN" sz="2800" i="1" dirty="0" err="1" smtClean="0"/>
              <a:t>q</a:t>
            </a:r>
            <a:r>
              <a:rPr kumimoji="0" lang="en-US" altLang="zh-CN" sz="2800" baseline="-20000" dirty="0" err="1" smtClean="0"/>
              <a:t>max</a:t>
            </a:r>
            <a:r>
              <a:rPr kumimoji="0" lang="en-US" altLang="zh-CN" sz="2800" dirty="0" smtClean="0"/>
              <a:t>, </a:t>
            </a:r>
            <a:r>
              <a:rPr kumimoji="0" lang="en-US" altLang="zh-CN" sz="2800" i="1" dirty="0" err="1" smtClean="0">
                <a:latin typeface="Symbol" panose="05050102010706020507" pitchFamily="18" charset="2"/>
              </a:rPr>
              <a:t>b</a:t>
            </a:r>
            <a:r>
              <a:rPr kumimoji="0" lang="en-US" altLang="zh-CN" sz="2800" baseline="-20000" dirty="0" err="1" smtClean="0"/>
              <a:t>min</a:t>
            </a:r>
            <a:r>
              <a:rPr kumimoji="0" lang="en-US" altLang="zh-CN" sz="2800" dirty="0" smtClean="0"/>
              <a:t>: </a:t>
            </a:r>
            <a:r>
              <a:rPr kumimoji="0" lang="en-US" altLang="zh-CN" sz="2800" i="1" dirty="0" err="1" smtClean="0">
                <a:latin typeface="Symbol" panose="05050102010706020507" pitchFamily="18" charset="2"/>
              </a:rPr>
              <a:t>b</a:t>
            </a:r>
            <a:r>
              <a:rPr kumimoji="0" lang="en-US" altLang="zh-CN" sz="2800" baseline="-20000" dirty="0" err="1" smtClean="0"/>
              <a:t>max</a:t>
            </a:r>
            <a:r>
              <a:rPr kumimoji="0" lang="en-US" altLang="zh-CN" sz="2800" dirty="0" smtClean="0"/>
              <a:t>, </a:t>
            </a:r>
            <a:r>
              <a:rPr kumimoji="0" lang="en-US" altLang="zh-CN" sz="2800" i="1" dirty="0" err="1" smtClean="0"/>
              <a:t>S</a:t>
            </a:r>
            <a:r>
              <a:rPr kumimoji="0" lang="en-US" altLang="zh-CN" sz="2800" baseline="-20000" dirty="0" err="1" smtClean="0"/>
              <a:t>min</a:t>
            </a:r>
            <a:r>
              <a:rPr kumimoji="0" lang="en-US" altLang="zh-CN" sz="2800" dirty="0" smtClean="0"/>
              <a:t>: </a:t>
            </a:r>
            <a:r>
              <a:rPr kumimoji="0" lang="en-US" altLang="zh-CN" sz="2800" i="1" dirty="0" err="1" smtClean="0"/>
              <a:t>S</a:t>
            </a:r>
            <a:r>
              <a:rPr kumimoji="0" lang="en-US" altLang="zh-CN" sz="2800" baseline="-20000" dirty="0" err="1" smtClean="0"/>
              <a:t>max</a:t>
            </a:r>
            <a:r>
              <a:rPr kumimoji="0" lang="en-US" altLang="zh-CN" sz="2800" dirty="0" smtClean="0"/>
              <a:t>)</a:t>
            </a:r>
          </a:p>
          <a:p>
            <a:pPr eaLnBrk="1" hangingPunct="1">
              <a:spcBef>
                <a:spcPct val="50000"/>
              </a:spcBef>
              <a:buClr>
                <a:schemeClr val="accent1"/>
              </a:buClr>
              <a:buFont typeface="Wingdings" panose="05000000000000000000" pitchFamily="2" charset="2"/>
              <a:buChar char="p"/>
              <a:defRPr/>
            </a:pPr>
            <a:endParaRPr kumimoji="0" lang="en-US" altLang="zh-CN" sz="2800" dirty="0" smtClean="0"/>
          </a:p>
          <a:p>
            <a:pPr eaLnBrk="1" hangingPunct="1">
              <a:spcBef>
                <a:spcPct val="50000"/>
              </a:spcBef>
              <a:buClr>
                <a:schemeClr val="accent1"/>
              </a:buClr>
              <a:buFont typeface="Wingdings" panose="05000000000000000000" pitchFamily="2" charset="2"/>
              <a:buChar char="p"/>
              <a:defRPr/>
            </a:pPr>
            <a:endParaRPr kumimoji="0" lang="en-US" altLang="zh-CN" sz="2800" dirty="0" smtClean="0"/>
          </a:p>
          <a:p>
            <a:pPr eaLnBrk="1" hangingPunct="1">
              <a:spcBef>
                <a:spcPct val="50000"/>
              </a:spcBef>
              <a:buClr>
                <a:schemeClr val="accent1"/>
              </a:buClr>
              <a:buFont typeface="Wingdings" panose="05000000000000000000" pitchFamily="2" charset="2"/>
              <a:buChar char="p"/>
              <a:defRPr/>
            </a:pPr>
            <a:endParaRPr kumimoji="0" lang="en-US" altLang="zh-CN" sz="2800" dirty="0" smtClean="0"/>
          </a:p>
          <a:p>
            <a:pPr eaLnBrk="1" hangingPunct="1">
              <a:spcBef>
                <a:spcPct val="50000"/>
              </a:spcBef>
              <a:buClr>
                <a:schemeClr val="accent1"/>
              </a:buClr>
              <a:buFont typeface="Wingdings" panose="05000000000000000000" pitchFamily="2" charset="2"/>
              <a:buChar char="p"/>
              <a:defRPr/>
            </a:pPr>
            <a:r>
              <a:rPr kumimoji="0" sz="2800" dirty="0" err="1" smtClean="0"/>
              <a:t>累加数组的累加：</a:t>
            </a:r>
            <a:r>
              <a:rPr kumimoji="0" lang="en-US" altLang="zh-CN" sz="2800" i="1" dirty="0" err="1" smtClean="0"/>
              <a:t>A</a:t>
            </a:r>
            <a:r>
              <a:rPr kumimoji="0" lang="en-US" altLang="zh-CN" sz="2800" dirty="0" smtClean="0"/>
              <a:t>(</a:t>
            </a:r>
            <a:r>
              <a:rPr kumimoji="0" lang="en-US" altLang="zh-CN" sz="2800" i="1" dirty="0" smtClean="0"/>
              <a:t>p</a:t>
            </a:r>
            <a:r>
              <a:rPr kumimoji="0" lang="en-US" altLang="zh-CN" sz="2800" dirty="0" smtClean="0"/>
              <a:t>, </a:t>
            </a:r>
            <a:r>
              <a:rPr kumimoji="0" lang="en-US" altLang="zh-CN" sz="2800" i="1" dirty="0" smtClean="0"/>
              <a:t>q</a:t>
            </a:r>
            <a:r>
              <a:rPr kumimoji="0" lang="en-US" altLang="zh-CN" sz="2800" dirty="0" smtClean="0"/>
              <a:t>, </a:t>
            </a:r>
            <a:r>
              <a:rPr kumimoji="0" lang="en-US" altLang="zh-CN" sz="2800" i="1" dirty="0" smtClean="0">
                <a:latin typeface="Symbol" panose="05050102010706020507" pitchFamily="18" charset="2"/>
              </a:rPr>
              <a:t>b</a:t>
            </a:r>
            <a:r>
              <a:rPr kumimoji="0" lang="en-US" altLang="zh-CN" sz="2800" dirty="0" smtClean="0"/>
              <a:t>, </a:t>
            </a:r>
            <a:r>
              <a:rPr kumimoji="0" lang="en-US" altLang="zh-CN" sz="2800" i="1" dirty="0" smtClean="0"/>
              <a:t>S</a:t>
            </a:r>
            <a:r>
              <a:rPr kumimoji="0" lang="en-US" altLang="zh-CN" sz="2800" dirty="0" smtClean="0"/>
              <a:t>) = </a:t>
            </a:r>
            <a:r>
              <a:rPr kumimoji="0" lang="en-US" altLang="zh-CN" sz="2800" i="1" dirty="0" smtClean="0"/>
              <a:t>A</a:t>
            </a:r>
            <a:r>
              <a:rPr kumimoji="0" lang="en-US" altLang="zh-CN" sz="2800" dirty="0" smtClean="0"/>
              <a:t>(</a:t>
            </a:r>
            <a:r>
              <a:rPr kumimoji="0" lang="en-US" altLang="zh-CN" sz="2800" i="1" dirty="0" smtClean="0"/>
              <a:t>p</a:t>
            </a:r>
            <a:r>
              <a:rPr kumimoji="0" lang="en-US" altLang="zh-CN" sz="2800" dirty="0" smtClean="0"/>
              <a:t>, </a:t>
            </a:r>
            <a:r>
              <a:rPr kumimoji="0" lang="en-US" altLang="zh-CN" sz="2800" i="1" dirty="0" smtClean="0"/>
              <a:t>q</a:t>
            </a:r>
            <a:r>
              <a:rPr kumimoji="0" lang="en-US" altLang="zh-CN" sz="2800" dirty="0" smtClean="0"/>
              <a:t>, </a:t>
            </a:r>
            <a:r>
              <a:rPr kumimoji="0" lang="en-US" altLang="zh-CN" sz="2800" i="1" dirty="0" smtClean="0">
                <a:latin typeface="Symbol" panose="05050102010706020507" pitchFamily="18" charset="2"/>
              </a:rPr>
              <a:t>b</a:t>
            </a:r>
            <a:r>
              <a:rPr kumimoji="0" lang="en-US" altLang="zh-CN" sz="2800" dirty="0" smtClean="0"/>
              <a:t>, </a:t>
            </a:r>
            <a:r>
              <a:rPr kumimoji="0" lang="en-US" altLang="zh-CN" sz="2800" i="1" dirty="0" smtClean="0"/>
              <a:t>S</a:t>
            </a:r>
            <a:r>
              <a:rPr kumimoji="0" lang="en-US" altLang="zh-CN" sz="2800" dirty="0" smtClean="0"/>
              <a:t>) +1   </a:t>
            </a:r>
          </a:p>
          <a:p>
            <a:pPr eaLnBrk="1" hangingPunct="1">
              <a:buClr>
                <a:schemeClr val="accent1"/>
              </a:buClr>
              <a:buFont typeface="Wingdings" panose="05000000000000000000" pitchFamily="2" charset="2"/>
              <a:buChar char="p"/>
              <a:defRPr/>
            </a:pPr>
            <a:endParaRPr sz="2800" dirty="0"/>
          </a:p>
        </p:txBody>
      </p:sp>
      <p:graphicFrame>
        <p:nvGraphicFramePr>
          <p:cNvPr id="51204" name="Object 4"/>
          <p:cNvGraphicFramePr>
            <a:graphicFrameLocks noChangeAspect="1"/>
          </p:cNvGraphicFramePr>
          <p:nvPr/>
        </p:nvGraphicFramePr>
        <p:xfrm>
          <a:off x="1692275" y="3432175"/>
          <a:ext cx="4535488" cy="469900"/>
        </p:xfrm>
        <a:graphic>
          <a:graphicData uri="http://schemas.openxmlformats.org/presentationml/2006/ole">
            <mc:AlternateContent xmlns:mc="http://schemas.openxmlformats.org/markup-compatibility/2006">
              <mc:Choice xmlns:v="urn:schemas-microsoft-com:vml" Requires="v">
                <p:oleObj spid="_x0000_s14672" name="公式" r:id="rId3" imgW="1968500" imgH="203200" progId="Equation.3">
                  <p:embed/>
                </p:oleObj>
              </mc:Choice>
              <mc:Fallback>
                <p:oleObj name="公式" r:id="rId3" imgW="1968500" imgH="203200" progId="Equation.3">
                  <p:embed/>
                  <p:pic>
                    <p:nvPicPr>
                      <p:cNvPr id="512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432175"/>
                        <a:ext cx="4535488" cy="469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5" name="Object 5"/>
          <p:cNvGraphicFramePr>
            <a:graphicFrameLocks noChangeAspect="1"/>
          </p:cNvGraphicFramePr>
          <p:nvPr/>
        </p:nvGraphicFramePr>
        <p:xfrm>
          <a:off x="1687513" y="4221163"/>
          <a:ext cx="4608512" cy="515937"/>
        </p:xfrm>
        <a:graphic>
          <a:graphicData uri="http://schemas.openxmlformats.org/presentationml/2006/ole">
            <mc:AlternateContent xmlns:mc="http://schemas.openxmlformats.org/markup-compatibility/2006">
              <mc:Choice xmlns:v="urn:schemas-microsoft-com:vml" Requires="v">
                <p:oleObj spid="_x0000_s14673" name="公式" r:id="rId5" imgW="1701800" imgH="190500" progId="Equation.3">
                  <p:embed/>
                </p:oleObj>
              </mc:Choice>
              <mc:Fallback>
                <p:oleObj name="公式" r:id="rId5" imgW="1701800" imgH="190500" progId="Equation.3">
                  <p:embed/>
                  <p:pic>
                    <p:nvPicPr>
                      <p:cNvPr id="512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13" y="4221163"/>
                        <a:ext cx="4608512" cy="515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44625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b="9218"/>
          <a:stretch>
            <a:fillRect/>
          </a:stretch>
        </p:blipFill>
        <p:spPr bwMode="auto">
          <a:xfrm>
            <a:off x="319088" y="2651125"/>
            <a:ext cx="3240087"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1075" name="Rectangle 3"/>
          <p:cNvSpPr>
            <a:spLocks noGrp="1" noChangeArrowheads="1"/>
          </p:cNvSpPr>
          <p:nvPr>
            <p:ph type="title"/>
          </p:nvPr>
        </p:nvSpPr>
        <p:spPr/>
        <p:txBody>
          <a:bodyPr/>
          <a:lstStyle/>
          <a:p>
            <a:pPr>
              <a:defRPr/>
            </a:pPr>
            <a:r>
              <a:rPr lang="zh-CN" altLang="en-US" sz="3600" dirty="0" smtClean="0"/>
              <a:t>完整</a:t>
            </a:r>
            <a:r>
              <a:rPr lang="zh-CN" altLang="en-US" sz="3600" dirty="0"/>
              <a:t>广义霍夫变换   </a:t>
            </a:r>
            <a:endParaRPr lang="zh-CN" altLang="en-US" sz="3600" dirty="0" smtClean="0"/>
          </a:p>
        </p:txBody>
      </p:sp>
      <p:sp>
        <p:nvSpPr>
          <p:cNvPr id="52228" name="Text Box 4"/>
          <p:cNvSpPr txBox="1">
            <a:spLocks noChangeArrowheads="1"/>
          </p:cNvSpPr>
          <p:nvPr/>
        </p:nvSpPr>
        <p:spPr bwMode="auto">
          <a:xfrm>
            <a:off x="790575" y="1738313"/>
            <a:ext cx="791686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20000"/>
              </a:lnSpc>
              <a:spcBef>
                <a:spcPct val="30000"/>
              </a:spcBef>
            </a:pPr>
            <a:r>
              <a:rPr kumimoji="0" lang="zh-CN" altLang="en-US" sz="3200" b="0"/>
              <a:t>计算示例</a:t>
            </a:r>
          </a:p>
        </p:txBody>
      </p:sp>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844675"/>
            <a:ext cx="51847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pic>
        <p:nvPicPr>
          <p:cNvPr id="522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813" y="4321175"/>
            <a:ext cx="52578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Tree>
    <p:extLst>
      <p:ext uri="{BB962C8B-B14F-4D97-AF65-F5344CB8AC3E}">
        <p14:creationId xmlns:p14="http://schemas.microsoft.com/office/powerpoint/2010/main" val="13583822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目标检测</a:t>
            </a:r>
          </a:p>
        </p:txBody>
      </p:sp>
      <p:sp>
        <p:nvSpPr>
          <p:cNvPr id="5" name="内容占位符 4"/>
          <p:cNvSpPr>
            <a:spLocks noGrp="1"/>
          </p:cNvSpPr>
          <p:nvPr>
            <p:ph idx="1"/>
          </p:nvPr>
        </p:nvSpPr>
        <p:spPr/>
        <p:txBody>
          <a:bodyPr/>
          <a:lstStyle/>
          <a:p>
            <a:pPr>
              <a:lnSpc>
                <a:spcPct val="150000"/>
              </a:lnSpc>
              <a:spcBef>
                <a:spcPts val="0"/>
              </a:spcBef>
            </a:pPr>
            <a:r>
              <a:rPr lang="zh-CN" altLang="en-US" dirty="0">
                <a:solidFill>
                  <a:srgbClr val="FF0000"/>
                </a:solidFill>
              </a:rPr>
              <a:t>简单</a:t>
            </a:r>
            <a:r>
              <a:rPr lang="zh-CN" altLang="en-US" dirty="0" smtClean="0">
                <a:solidFill>
                  <a:srgbClr val="FF0000"/>
                </a:solidFill>
              </a:rPr>
              <a:t>形状检测</a:t>
            </a:r>
            <a:endParaRPr lang="en-US" altLang="zh-CN" dirty="0" smtClean="0">
              <a:solidFill>
                <a:srgbClr val="FF0000"/>
              </a:solidFill>
            </a:endParaRPr>
          </a:p>
          <a:p>
            <a:pPr lvl="1">
              <a:lnSpc>
                <a:spcPct val="150000"/>
              </a:lnSpc>
              <a:spcBef>
                <a:spcPts val="0"/>
              </a:spcBef>
            </a:pPr>
            <a:r>
              <a:rPr lang="zh-CN" altLang="en-US" dirty="0"/>
              <a:t>霍夫变换 </a:t>
            </a:r>
            <a:r>
              <a:rPr lang="en-US" altLang="zh-CN" dirty="0"/>
              <a:t>(Hough Transform)</a:t>
            </a:r>
          </a:p>
          <a:p>
            <a:pPr lvl="1">
              <a:lnSpc>
                <a:spcPct val="150000"/>
              </a:lnSpc>
              <a:spcBef>
                <a:spcPts val="0"/>
              </a:spcBef>
            </a:pPr>
            <a:r>
              <a:rPr lang="zh-CN" altLang="en-US" dirty="0">
                <a:solidFill>
                  <a:srgbClr val="FF0000"/>
                </a:solidFill>
              </a:rPr>
              <a:t>倒角距离变换 </a:t>
            </a:r>
            <a:r>
              <a:rPr lang="en-US" altLang="zh-CN" dirty="0">
                <a:solidFill>
                  <a:srgbClr val="FF0000"/>
                </a:solidFill>
              </a:rPr>
              <a:t>(</a:t>
            </a:r>
            <a:r>
              <a:rPr lang="en-US" altLang="zh-CN" dirty="0" smtClean="0">
                <a:solidFill>
                  <a:srgbClr val="FF0000"/>
                </a:solidFill>
              </a:rPr>
              <a:t>Chamfer Distance </a:t>
            </a:r>
            <a:r>
              <a:rPr lang="en-US" altLang="zh-CN" dirty="0">
                <a:solidFill>
                  <a:srgbClr val="FF0000"/>
                </a:solidFill>
              </a:rPr>
              <a:t>Transform)</a:t>
            </a:r>
          </a:p>
          <a:p>
            <a:pPr>
              <a:lnSpc>
                <a:spcPct val="150000"/>
              </a:lnSpc>
              <a:spcBef>
                <a:spcPts val="0"/>
              </a:spcBef>
            </a:pPr>
            <a:r>
              <a:rPr lang="zh-CN" altLang="en-US" dirty="0" smtClean="0"/>
              <a:t>图像分类</a:t>
            </a:r>
            <a:endParaRPr lang="en-US" altLang="zh-CN" dirty="0" smtClean="0"/>
          </a:p>
          <a:p>
            <a:pPr>
              <a:lnSpc>
                <a:spcPct val="150000"/>
              </a:lnSpc>
              <a:spcBef>
                <a:spcPts val="0"/>
              </a:spcBef>
            </a:pPr>
            <a:r>
              <a:rPr lang="zh-CN" altLang="en-US" dirty="0" smtClean="0"/>
              <a:t>图像检索</a:t>
            </a:r>
            <a:endParaRPr lang="en-US" altLang="zh-CN" dirty="0"/>
          </a:p>
        </p:txBody>
      </p:sp>
    </p:spTree>
    <p:extLst>
      <p:ext uri="{BB962C8B-B14F-4D97-AF65-F5344CB8AC3E}">
        <p14:creationId xmlns:p14="http://schemas.microsoft.com/office/powerpoint/2010/main" val="171759819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9"/>
                <a:ext cx="8310562" cy="3789362"/>
              </a:xfrm>
            </p:spPr>
            <p:txBody>
              <a:bodyPr/>
              <a:lstStyle/>
              <a:p>
                <a:r>
                  <a:rPr lang="zh-CN" altLang="en-US" dirty="0" smtClean="0"/>
                  <a:t>从一个问题出发</a:t>
                </a:r>
                <a:endParaRPr lang="en-US" altLang="zh-CN" dirty="0" smtClean="0"/>
              </a:p>
              <a:p>
                <a:pPr lvl="1"/>
                <a:r>
                  <a:rPr lang="zh-CN" altLang="en-US" dirty="0" smtClean="0"/>
                  <a:t>如何从下面左图二值边缘图像中检测匹配右图所示的三角形形状？</a:t>
                </a:r>
                <a:endParaRPr lang="en-US" altLang="zh-CN" dirty="0" smtClean="0"/>
              </a:p>
              <a:p>
                <a:pPr lvl="1"/>
                <a:endParaRPr lang="en-US" altLang="zh-CN" dirty="0" smtClean="0"/>
              </a:p>
              <a:p>
                <a:endParaRPr lang="en-US" altLang="zh-CN" dirty="0"/>
              </a:p>
              <a:p>
                <a:endParaRPr lang="en-US" altLang="zh-CN" dirty="0" smtClean="0"/>
              </a:p>
              <a:p>
                <a:r>
                  <a:rPr lang="zh-CN" altLang="en-US" dirty="0" smtClean="0"/>
                  <a:t>基本思路：</a:t>
                </a:r>
                <a:endParaRPr lang="en-US" altLang="zh-CN" dirty="0" smtClean="0"/>
              </a:p>
              <a:p>
                <a:pPr lvl="1"/>
                <a:r>
                  <a:rPr lang="zh-CN" altLang="en-US" dirty="0" smtClean="0"/>
                  <a:t>把右图作为模板，将其中心置于左图所有可能的像素位置</a:t>
                </a:r>
                <a:endParaRPr lang="en-US" altLang="zh-CN" dirty="0" smtClean="0"/>
              </a:p>
              <a:p>
                <a:pPr lvl="1"/>
                <a:r>
                  <a:rPr lang="zh-CN" altLang="en-US" dirty="0" smtClean="0"/>
                  <a:t>对于每个放置位置</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 </m:t>
                    </m:r>
                  </m:oMath>
                </a14:m>
                <a:r>
                  <a:rPr lang="zh-CN" altLang="en-US" dirty="0" smtClean="0"/>
                  <a:t>，计算模板形状与测试图像边缘的匹配距离</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将最小</a:t>
                </a:r>
                <a:r>
                  <a:rPr lang="zh-CN" altLang="en-US" dirty="0"/>
                  <a:t>匹配</a:t>
                </a:r>
                <a:r>
                  <a:rPr lang="zh-CN" altLang="en-US" dirty="0" smtClean="0"/>
                  <a:t>距离 所对应的位置</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 </m:t>
                    </m:r>
                  </m:oMath>
                </a14:m>
                <a:r>
                  <a:rPr lang="zh-CN" altLang="en-US" dirty="0" smtClean="0"/>
                  <a:t>，视为匹配位置</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9"/>
                <a:ext cx="8310562" cy="3789362"/>
              </a:xfrm>
              <a:blipFill>
                <a:blip r:embed="rId2"/>
                <a:stretch>
                  <a:fillRect l="-1027" t="-1768" r="-2494" b="-45981"/>
                </a:stretch>
              </a:blipFill>
            </p:spPr>
            <p:txBody>
              <a:bodyPr/>
              <a:lstStyle/>
              <a:p>
                <a:r>
                  <a:rPr lang="zh-CN" altLang="en-US">
                    <a:noFill/>
                  </a:rPr>
                  <a:t> </a:t>
                </a:r>
              </a:p>
            </p:txBody>
          </p:sp>
        </mc:Fallback>
      </mc:AlternateContent>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3100" y="2114902"/>
            <a:ext cx="1385904" cy="131409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6501" y="2531441"/>
            <a:ext cx="495376" cy="48101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3677" y="4712052"/>
            <a:ext cx="1385904" cy="1314097"/>
          </a:xfrm>
          <a:prstGeom prst="rect">
            <a:avLst/>
          </a:prstGeom>
        </p:spPr>
      </p:pic>
      <p:sp>
        <p:nvSpPr>
          <p:cNvPr id="7" name="等腰三角形 6"/>
          <p:cNvSpPr/>
          <p:nvPr/>
        </p:nvSpPr>
        <p:spPr bwMode="auto">
          <a:xfrm>
            <a:off x="1722777" y="5303837"/>
            <a:ext cx="404829" cy="296863"/>
          </a:xfrm>
          <a:prstGeom prst="triangle">
            <a:avLst/>
          </a:prstGeom>
          <a:noFill/>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mc:AlternateContent xmlns:mc="http://schemas.openxmlformats.org/markup-compatibility/2006" xmlns:a14="http://schemas.microsoft.com/office/drawing/2010/main">
        <mc:Choice Requires="a14">
          <p:sp>
            <p:nvSpPr>
              <p:cNvPr id="8" name="文本框 7"/>
              <p:cNvSpPr txBox="1"/>
              <p:nvPr/>
            </p:nvSpPr>
            <p:spPr>
              <a:xfrm>
                <a:off x="3426519" y="4519653"/>
                <a:ext cx="2433615" cy="671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den>
                      </m:f>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𝒕</m:t>
                          </m:r>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𝐼</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426519" y="4519653"/>
                <a:ext cx="2433615" cy="6719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13100" y="5215234"/>
                <a:ext cx="5761376" cy="923330"/>
              </a:xfrm>
              <a:prstGeom prst="rect">
                <a:avLst/>
              </a:prstGeom>
            </p:spPr>
            <p:txBody>
              <a:bodyPr wrap="square">
                <a:spAutoFit/>
              </a:bodyPr>
              <a:lstStyle/>
              <a:p>
                <a:pPr marL="0" lvl="2">
                  <a:buFont typeface="Arial" panose="020B0604020202020204" pitchFamily="34" charset="0"/>
                  <a:buChar char="•"/>
                </a:pPr>
                <a14:m>
                  <m:oMath xmlns:m="http://schemas.openxmlformats.org/officeDocument/2006/math">
                    <m:r>
                      <a:rPr lang="en-US" altLang="zh-CN" i="1" smtClean="0">
                        <a:latin typeface="Cambria Math" panose="02040503050406030204" pitchFamily="18" charset="0"/>
                      </a:rPr>
                      <m:t>𝑇</m:t>
                    </m:r>
                    <m:r>
                      <a:rPr lang="zh-CN" altLang="en-US" i="1">
                        <a:latin typeface="Cambria Math" panose="02040503050406030204" pitchFamily="18" charset="0"/>
                      </a:rPr>
                      <m:t>是</m:t>
                    </m:r>
                  </m:oMath>
                </a14:m>
                <a:r>
                  <a:rPr lang="zh-CN" altLang="en-US" dirty="0"/>
                  <a:t>模板形状（像素点的集合</a:t>
                </a:r>
                <a:r>
                  <a:rPr lang="zh-CN" altLang="en-US" dirty="0" smtClean="0"/>
                  <a:t>）</a:t>
                </a:r>
                <a:r>
                  <a:rPr lang="en-US" altLang="zh-CN" dirty="0" smtClean="0"/>
                  <a:t>,</a:t>
                </a:r>
                <a:r>
                  <a:rPr lang="en-US" altLang="zh-CN" b="1" dirty="0"/>
                  <a:t> </a:t>
                </a:r>
                <a14:m>
                  <m:oMath xmlns:m="http://schemas.openxmlformats.org/officeDocument/2006/math">
                    <m:r>
                      <m:rPr>
                        <m:brk m:alnAt="7"/>
                      </m:rPr>
                      <a:rPr lang="en-US" altLang="zh-CN" b="1" i="1">
                        <a:latin typeface="Cambria Math" panose="02040503050406030204" pitchFamily="18" charset="0"/>
                      </a:rPr>
                      <m:t>𝒕</m:t>
                    </m:r>
                  </m:oMath>
                </a14:m>
                <a:r>
                  <a:rPr lang="zh-CN" altLang="en-US" dirty="0" smtClean="0"/>
                  <a:t>为其中一个点的坐标</a:t>
                </a:r>
                <a:endParaRPr lang="en-US" altLang="zh-CN" dirty="0"/>
              </a:p>
              <a:p>
                <a:pPr marL="0" lvl="2">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𝐼</m:t>
                    </m:r>
                    <m:r>
                      <a:rPr lang="en-US" altLang="zh-CN" i="1">
                        <a:latin typeface="Cambria Math" panose="02040503050406030204" pitchFamily="18" charset="0"/>
                      </a:rPr>
                      <m:t> </m:t>
                    </m:r>
                    <m:r>
                      <a:rPr lang="zh-CN" altLang="en-US" i="1">
                        <a:latin typeface="Cambria Math" panose="02040503050406030204" pitchFamily="18" charset="0"/>
                      </a:rPr>
                      <m:t>是</m:t>
                    </m:r>
                  </m:oMath>
                </a14:m>
                <a:r>
                  <a:rPr lang="zh-CN" altLang="en-US" dirty="0"/>
                  <a:t>待匹配的边缘图像（像素点的集合）</a:t>
                </a:r>
                <a:endParaRPr lang="en-US" altLang="zh-CN" dirty="0"/>
              </a:p>
              <a:p>
                <a:pPr marL="0" lvl="2">
                  <a:buFont typeface="Arial" panose="020B0604020202020204" pitchFamily="34" charset="0"/>
                  <a:buChar char="•"/>
                </a:pPr>
                <a14:m>
                  <m:oMath xmlns:m="http://schemas.openxmlformats.org/officeDocument/2006/math">
                    <m:sSub>
                      <m:sSubPr>
                        <m:ctrlPr>
                          <a:rPr lang="en-US" altLang="zh-CN" i="1" smtClean="0">
                            <a:solidFill>
                              <a:srgbClr val="0070C0"/>
                            </a:solidFill>
                            <a:latin typeface="Cambria Math" panose="02040503050406030204" pitchFamily="18" charset="0"/>
                          </a:rPr>
                        </m:ctrlPr>
                      </m:sSubPr>
                      <m:e>
                        <m:r>
                          <m:rPr>
                            <m:sty m:val="p"/>
                          </m:rPr>
                          <a:rPr lang="en-US" altLang="zh-CN" i="1">
                            <a:solidFill>
                              <a:srgbClr val="0070C0"/>
                            </a:solidFill>
                            <a:latin typeface="Cambria Math" panose="02040503050406030204" pitchFamily="18" charset="0"/>
                          </a:rPr>
                          <m:t>d</m:t>
                        </m:r>
                      </m:e>
                      <m:sub>
                        <m:r>
                          <a:rPr lang="en-US" altLang="zh-CN" i="1">
                            <a:solidFill>
                              <a:srgbClr val="0070C0"/>
                            </a:solidFill>
                            <a:latin typeface="Cambria Math" panose="02040503050406030204" pitchFamily="18" charset="0"/>
                          </a:rPr>
                          <m:t>𝐼</m:t>
                        </m:r>
                      </m:sub>
                    </m:sSub>
                    <m:r>
                      <a:rPr lang="en-US" altLang="zh-CN" i="1">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𝒚</m:t>
                    </m:r>
                    <m:r>
                      <a:rPr lang="en-US" altLang="zh-CN"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是</m:t>
                    </m:r>
                  </m:oMath>
                </a14:m>
                <a:r>
                  <a:rPr lang="zh-CN" altLang="en-US" dirty="0" smtClean="0">
                    <a:solidFill>
                      <a:srgbClr val="0070C0"/>
                    </a:solidFill>
                  </a:rPr>
                  <a:t>坐标点</a:t>
                </a:r>
                <a14:m>
                  <m:oMath xmlns:m="http://schemas.openxmlformats.org/officeDocument/2006/math">
                    <m:r>
                      <a:rPr lang="en-US" altLang="zh-CN" b="1" i="1">
                        <a:solidFill>
                          <a:srgbClr val="0070C0"/>
                        </a:solidFill>
                        <a:latin typeface="Cambria Math" panose="02040503050406030204" pitchFamily="18" charset="0"/>
                      </a:rPr>
                      <m:t>𝒚</m:t>
                    </m:r>
                  </m:oMath>
                </a14:m>
                <a:r>
                  <a:rPr lang="zh-CN" altLang="en-US" dirty="0">
                    <a:solidFill>
                      <a:srgbClr val="0070C0"/>
                    </a:solidFill>
                  </a:rPr>
                  <a:t>到</a:t>
                </a:r>
                <a14:m>
                  <m:oMath xmlns:m="http://schemas.openxmlformats.org/officeDocument/2006/math">
                    <m:r>
                      <a:rPr lang="en-US" altLang="zh-CN">
                        <a:solidFill>
                          <a:srgbClr val="0070C0"/>
                        </a:solidFill>
                        <a:latin typeface="Cambria Math" panose="02040503050406030204" pitchFamily="18" charset="0"/>
                      </a:rPr>
                      <m:t> </m:t>
                    </m:r>
                    <m:r>
                      <a:rPr lang="en-US" altLang="zh-CN" i="1">
                        <a:solidFill>
                          <a:srgbClr val="0070C0"/>
                        </a:solidFill>
                        <a:latin typeface="Cambria Math" panose="02040503050406030204" pitchFamily="18" charset="0"/>
                      </a:rPr>
                      <m:t>𝐼</m:t>
                    </m:r>
                    <m:r>
                      <a:rPr lang="en-US" altLang="zh-CN" i="1">
                        <a:solidFill>
                          <a:srgbClr val="0070C0"/>
                        </a:solidFill>
                        <a:latin typeface="Cambria Math" panose="02040503050406030204" pitchFamily="18" charset="0"/>
                      </a:rPr>
                      <m:t> </m:t>
                    </m:r>
                  </m:oMath>
                </a14:m>
                <a:r>
                  <a:rPr lang="zh-CN" altLang="en-US" dirty="0" smtClean="0">
                    <a:solidFill>
                      <a:srgbClr val="0070C0"/>
                    </a:solidFill>
                  </a:rPr>
                  <a:t>中所有边缘</a:t>
                </a:r>
                <a:r>
                  <a:rPr lang="zh-CN" altLang="en-US" dirty="0">
                    <a:solidFill>
                      <a:srgbClr val="0070C0"/>
                    </a:solidFill>
                  </a:rPr>
                  <a:t>点</a:t>
                </a:r>
                <a:r>
                  <a:rPr lang="zh-CN" altLang="en-US" dirty="0" smtClean="0">
                    <a:solidFill>
                      <a:srgbClr val="0070C0"/>
                    </a:solidFill>
                  </a:rPr>
                  <a:t>的最近点的距离</a:t>
                </a:r>
                <a:endParaRPr lang="en-US" altLang="zh-CN" dirty="0">
                  <a:solidFill>
                    <a:srgbClr val="0070C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213100" y="5215234"/>
                <a:ext cx="5761376" cy="923330"/>
              </a:xfrm>
              <a:prstGeom prst="rect">
                <a:avLst/>
              </a:prstGeom>
              <a:blipFill>
                <a:blip r:embed="rId6"/>
                <a:stretch>
                  <a:fillRect l="-635" t="-5298" b="-8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735856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424862" cy="4967287"/>
              </a:xfrm>
            </p:spPr>
            <p:txBody>
              <a:bodyPr/>
              <a:lstStyle/>
              <a:p>
                <a:r>
                  <a:rPr lang="zh-CN" altLang="en-US" dirty="0" smtClean="0"/>
                  <a:t>计算复杂度分析</a:t>
                </a:r>
                <a:endParaRPr lang="en-US" altLang="zh-CN" dirty="0" smtClean="0"/>
              </a:p>
              <a:p>
                <a:pPr lvl="1"/>
                <a:r>
                  <a:rPr lang="zh-CN" altLang="en-US" dirty="0" smtClean="0"/>
                  <a:t>假设测试图像中边缘点数量为</a:t>
                </a:r>
                <a14:m>
                  <m:oMath xmlns:m="http://schemas.openxmlformats.org/officeDocument/2006/math">
                    <m:r>
                      <a:rPr lang="en-US" altLang="zh-CN" i="1">
                        <a:latin typeface="Cambria Math" panose="02040503050406030204" pitchFamily="18" charset="0"/>
                      </a:rPr>
                      <m:t>𝑀</m:t>
                    </m:r>
                  </m:oMath>
                </a14:m>
                <a:r>
                  <a:rPr lang="zh-CN" altLang="en-US" dirty="0" smtClean="0"/>
                  <a:t>、像素点数量为</a:t>
                </a:r>
                <a14:m>
                  <m:oMath xmlns:m="http://schemas.openxmlformats.org/officeDocument/2006/math">
                    <m:r>
                      <a:rPr lang="en-US" altLang="zh-CN" i="1">
                        <a:latin typeface="Cambria Math" panose="02040503050406030204" pitchFamily="18" charset="0"/>
                      </a:rPr>
                      <m:t>𝑃</m:t>
                    </m:r>
                  </m:oMath>
                </a14:m>
                <a:r>
                  <a:rPr lang="zh-CN" altLang="en-US" dirty="0" smtClean="0"/>
                  <a:t>，模板中边缘点数量为</a:t>
                </a:r>
                <a14:m>
                  <m:oMath xmlns:m="http://schemas.openxmlformats.org/officeDocument/2006/math">
                    <m:r>
                      <a:rPr lang="en-US" altLang="zh-CN" b="0" i="1" smtClean="0">
                        <a:latin typeface="Cambria Math" panose="02040503050406030204" pitchFamily="18" charset="0"/>
                      </a:rPr>
                      <m:t>𝑁</m:t>
                    </m:r>
                  </m:oMath>
                </a14:m>
                <a:r>
                  <a:rPr lang="zh-CN" altLang="en-US" dirty="0" smtClean="0"/>
                  <a:t>，上述距离计算的复杂度为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𝑀𝑁𝑃</m:t>
                    </m:r>
                    <m:r>
                      <a:rPr lang="en-US" altLang="zh-CN" b="0" i="1" smtClean="0">
                        <a:latin typeface="Cambria Math" panose="02040503050406030204" pitchFamily="18" charset="0"/>
                      </a:rPr>
                      <m:t>)</m:t>
                    </m:r>
                  </m:oMath>
                </a14:m>
                <a:endParaRPr lang="en-US" altLang="zh-CN" dirty="0" smtClean="0"/>
              </a:p>
              <a:p>
                <a:pPr lvl="1"/>
                <a:r>
                  <a:rPr lang="zh-CN" altLang="en-US" dirty="0" smtClean="0"/>
                  <a:t>上面距离测度存在大量计算冗余</a:t>
                </a:r>
                <a:endParaRPr lang="en-US" altLang="zh-CN" dirty="0" smtClean="0"/>
              </a:p>
              <a:p>
                <a:r>
                  <a:rPr lang="zh-CN" altLang="en-US" dirty="0" smtClean="0"/>
                  <a:t>如何降低冗余？</a:t>
                </a:r>
                <a:endParaRPr lang="en-US" altLang="zh-CN" dirty="0" smtClean="0"/>
              </a:p>
              <a:p>
                <a:pPr lvl="1"/>
                <a:r>
                  <a:rPr lang="zh-CN" altLang="en-US" dirty="0" smtClean="0"/>
                  <a:t>事先计算测试图像中边缘点的距离变换</a:t>
                </a:r>
                <a:endParaRPr lang="en-US" altLang="zh-CN" dirty="0" smtClean="0"/>
              </a:p>
              <a:p>
                <a:pPr lvl="1"/>
                <a:r>
                  <a:rPr lang="zh-CN" altLang="en-US" dirty="0"/>
                  <a:t>图</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𝐼</m:t>
                    </m:r>
                    <m:r>
                      <a:rPr lang="en-US" altLang="zh-CN" i="1">
                        <a:latin typeface="Cambria Math" panose="02040503050406030204" pitchFamily="18" charset="0"/>
                      </a:rPr>
                      <m:t> </m:t>
                    </m:r>
                  </m:oMath>
                </a14:m>
                <a:r>
                  <a:rPr lang="zh-CN" altLang="en-US" dirty="0"/>
                  <a:t>中的边缘</a:t>
                </a:r>
                <a:r>
                  <a:rPr lang="zh-CN" altLang="en-US" dirty="0" smtClean="0"/>
                  <a:t>点集合</a:t>
                </a:r>
                <a14:m>
                  <m:oMath xmlns:m="http://schemas.openxmlformats.org/officeDocument/2006/math">
                    <m:r>
                      <a:rPr lang="en-US" altLang="zh-CN" b="1" i="1">
                        <a:latin typeface="Cambria Math" panose="02040503050406030204" pitchFamily="18" charset="0"/>
                      </a:rPr>
                      <m:t>𝑬</m:t>
                    </m:r>
                  </m:oMath>
                </a14:m>
                <a:r>
                  <a:rPr lang="zh-CN" altLang="en-US" dirty="0"/>
                  <a:t>，像素点</a:t>
                </a:r>
                <a14:m>
                  <m:oMath xmlns:m="http://schemas.openxmlformats.org/officeDocument/2006/math">
                    <m:r>
                      <a:rPr lang="en-US" altLang="zh-CN" b="1" i="1">
                        <a:latin typeface="Cambria Math" panose="02040503050406030204" pitchFamily="18" charset="0"/>
                      </a:rPr>
                      <m:t>𝒑</m:t>
                    </m:r>
                  </m:oMath>
                </a14:m>
                <a:r>
                  <a:rPr lang="zh-CN" altLang="en-US" dirty="0"/>
                  <a:t>的距离变换结果</a:t>
                </a:r>
                <a:r>
                  <a:rPr lang="zh-CN" altLang="en-US" dirty="0" smtClean="0"/>
                  <a:t>为：</a:t>
                </a:r>
                <a:endParaRPr lang="en-US" altLang="zh-CN" dirty="0"/>
              </a:p>
              <a:p>
                <a:pPr marL="471487" lvl="1" indent="0">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b="1"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𝑬</m:t>
                            </m:r>
                          </m:sub>
                        </m:sSub>
                      </m:fName>
                      <m:e>
                        <m:r>
                          <a:rPr lang="en-US" altLang="zh-CN" i="1">
                            <a:latin typeface="Cambria Math" panose="02040503050406030204" pitchFamily="18" charset="0"/>
                          </a:rPr>
                          <m:t>𝑑𝑖𝑠𝑡</m:t>
                        </m:r>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func>
                  </m:oMath>
                </a14:m>
                <a:r>
                  <a:rPr lang="zh-CN" altLang="en-US" dirty="0" smtClean="0"/>
                  <a:t>，其中</a:t>
                </a:r>
                <a14:m>
                  <m:oMath xmlns:m="http://schemas.openxmlformats.org/officeDocument/2006/math">
                    <m:r>
                      <a:rPr lang="en-US" altLang="zh-CN" i="1">
                        <a:latin typeface="Cambria Math" panose="02040503050406030204" pitchFamily="18" charset="0"/>
                      </a:rPr>
                      <m:t>𝑑𝑖𝑠𝑡</m:t>
                    </m:r>
                    <m:r>
                      <a:rPr lang="en-US" altLang="zh-CN" i="1">
                        <a:latin typeface="Cambria Math" panose="02040503050406030204" pitchFamily="18" charset="0"/>
                      </a:rPr>
                      <m:t>(∙,∙)</m:t>
                    </m:r>
                    <m:r>
                      <a:rPr lang="zh-CN" altLang="en-US" i="1">
                        <a:latin typeface="Cambria Math" panose="02040503050406030204" pitchFamily="18" charset="0"/>
                      </a:rPr>
                      <m:t>表示</m:t>
                    </m:r>
                  </m:oMath>
                </a14:m>
                <a:r>
                  <a:rPr lang="zh-CN" altLang="en-US" dirty="0"/>
                  <a:t>距离函数，如棋盘距离</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424862" cy="4967287"/>
              </a:xfrm>
              <a:blipFill>
                <a:blip r:embed="rId2"/>
                <a:stretch>
                  <a:fillRect l="-1013" t="-1350"/>
                </a:stretch>
              </a:blipFill>
            </p:spPr>
            <p:txBody>
              <a:bodyPr/>
              <a:lstStyle/>
              <a:p>
                <a:r>
                  <a:rPr lang="zh-CN" altLang="en-US">
                    <a:noFill/>
                  </a:rPr>
                  <a:t> </a:t>
                </a:r>
              </a:p>
            </p:txBody>
          </p:sp>
        </mc:Fallback>
      </mc:AlternateContent>
      <p:grpSp>
        <p:nvGrpSpPr>
          <p:cNvPr id="4" name="Group 4"/>
          <p:cNvGrpSpPr>
            <a:grpSpLocks/>
          </p:cNvGrpSpPr>
          <p:nvPr/>
        </p:nvGrpSpPr>
        <p:grpSpPr bwMode="auto">
          <a:xfrm>
            <a:off x="5400901" y="4663484"/>
            <a:ext cx="2434999" cy="2100854"/>
            <a:chOff x="636" y="2339"/>
            <a:chExt cx="1861" cy="1482"/>
          </a:xfrm>
        </p:grpSpPr>
        <p:sp>
          <p:nvSpPr>
            <p:cNvPr id="5" name="Rectangle 5"/>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 name="Text Box 6"/>
            <p:cNvSpPr txBox="1">
              <a:spLocks noChangeArrowheads="1"/>
            </p:cNvSpPr>
            <p:nvPr/>
          </p:nvSpPr>
          <p:spPr bwMode="auto">
            <a:xfrm>
              <a:off x="66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7" name="Rectangle 7"/>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 name="Text Box 8"/>
            <p:cNvSpPr txBox="1">
              <a:spLocks noChangeArrowheads="1"/>
            </p:cNvSpPr>
            <p:nvPr/>
          </p:nvSpPr>
          <p:spPr bwMode="auto">
            <a:xfrm>
              <a:off x="66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9" name="Rectangle 9"/>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 name="Text Box 10"/>
            <p:cNvSpPr txBox="1">
              <a:spLocks noChangeArrowheads="1"/>
            </p:cNvSpPr>
            <p:nvPr/>
          </p:nvSpPr>
          <p:spPr bwMode="auto">
            <a:xfrm>
              <a:off x="88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1" name="Rectangle 11"/>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 name="Text Box 12"/>
            <p:cNvSpPr txBox="1">
              <a:spLocks noChangeArrowheads="1"/>
            </p:cNvSpPr>
            <p:nvPr/>
          </p:nvSpPr>
          <p:spPr bwMode="auto">
            <a:xfrm>
              <a:off x="88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3" name="Rectangle 13"/>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4" name="Text Box 14"/>
            <p:cNvSpPr txBox="1">
              <a:spLocks noChangeArrowheads="1"/>
            </p:cNvSpPr>
            <p:nvPr/>
          </p:nvSpPr>
          <p:spPr bwMode="auto">
            <a:xfrm>
              <a:off x="111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5" name="Rectangle 15"/>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 name="Text Box 16"/>
            <p:cNvSpPr txBox="1">
              <a:spLocks noChangeArrowheads="1"/>
            </p:cNvSpPr>
            <p:nvPr/>
          </p:nvSpPr>
          <p:spPr bwMode="auto">
            <a:xfrm>
              <a:off x="111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7" name="Rectangle 17"/>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 name="Text Box 18"/>
            <p:cNvSpPr txBox="1">
              <a:spLocks noChangeArrowheads="1"/>
            </p:cNvSpPr>
            <p:nvPr/>
          </p:nvSpPr>
          <p:spPr bwMode="auto">
            <a:xfrm>
              <a:off x="66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5</a:t>
              </a:r>
            </a:p>
          </p:txBody>
        </p:sp>
        <p:sp>
          <p:nvSpPr>
            <p:cNvPr id="19" name="Rectangle 19"/>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 name="Text Box 20"/>
            <p:cNvSpPr txBox="1">
              <a:spLocks noChangeArrowheads="1"/>
            </p:cNvSpPr>
            <p:nvPr/>
          </p:nvSpPr>
          <p:spPr bwMode="auto">
            <a:xfrm>
              <a:off x="88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21" name="Rectangle 21"/>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 name="Text Box 22"/>
            <p:cNvSpPr txBox="1">
              <a:spLocks noChangeArrowheads="1"/>
            </p:cNvSpPr>
            <p:nvPr/>
          </p:nvSpPr>
          <p:spPr bwMode="auto">
            <a:xfrm>
              <a:off x="111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23" name="Rectangle 23"/>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 name="Text Box 24"/>
            <p:cNvSpPr txBox="1">
              <a:spLocks noChangeArrowheads="1"/>
            </p:cNvSpPr>
            <p:nvPr/>
          </p:nvSpPr>
          <p:spPr bwMode="auto">
            <a:xfrm>
              <a:off x="134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25" name="Rectangle 25"/>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 name="Text Box 26"/>
            <p:cNvSpPr txBox="1">
              <a:spLocks noChangeArrowheads="1"/>
            </p:cNvSpPr>
            <p:nvPr/>
          </p:nvSpPr>
          <p:spPr bwMode="auto">
            <a:xfrm>
              <a:off x="134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27" name="Rectangle 27"/>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8" name="Text Box 28"/>
            <p:cNvSpPr txBox="1">
              <a:spLocks noChangeArrowheads="1"/>
            </p:cNvSpPr>
            <p:nvPr/>
          </p:nvSpPr>
          <p:spPr bwMode="auto">
            <a:xfrm>
              <a:off x="134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29" name="Rectangle 29"/>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0" name="Text Box 30"/>
            <p:cNvSpPr txBox="1">
              <a:spLocks noChangeArrowheads="1"/>
            </p:cNvSpPr>
            <p:nvPr/>
          </p:nvSpPr>
          <p:spPr bwMode="auto">
            <a:xfrm>
              <a:off x="1576"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1" name="Rectangle 31"/>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2" name="Text Box 32"/>
            <p:cNvSpPr txBox="1">
              <a:spLocks noChangeArrowheads="1"/>
            </p:cNvSpPr>
            <p:nvPr/>
          </p:nvSpPr>
          <p:spPr bwMode="auto">
            <a:xfrm>
              <a:off x="1576"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3" name="Rectangle 33"/>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4" name="Text Box 34"/>
            <p:cNvSpPr txBox="1">
              <a:spLocks noChangeArrowheads="1"/>
            </p:cNvSpPr>
            <p:nvPr/>
          </p:nvSpPr>
          <p:spPr bwMode="auto">
            <a:xfrm>
              <a:off x="1576"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35" name="Rectangle 35"/>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6" name="Text Box 36"/>
            <p:cNvSpPr txBox="1">
              <a:spLocks noChangeArrowheads="1"/>
            </p:cNvSpPr>
            <p:nvPr/>
          </p:nvSpPr>
          <p:spPr bwMode="auto">
            <a:xfrm>
              <a:off x="66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37" name="Rectangle 37"/>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38" name="Text Box 38"/>
            <p:cNvSpPr txBox="1">
              <a:spLocks noChangeArrowheads="1"/>
            </p:cNvSpPr>
            <p:nvPr/>
          </p:nvSpPr>
          <p:spPr bwMode="auto">
            <a:xfrm>
              <a:off x="88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39" name="Rectangle 39"/>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0" name="Text Box 40"/>
            <p:cNvSpPr txBox="1">
              <a:spLocks noChangeArrowheads="1"/>
            </p:cNvSpPr>
            <p:nvPr/>
          </p:nvSpPr>
          <p:spPr bwMode="auto">
            <a:xfrm>
              <a:off x="111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1" name="Rectangle 41"/>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2" name="Text Box 42"/>
            <p:cNvSpPr txBox="1">
              <a:spLocks noChangeArrowheads="1"/>
            </p:cNvSpPr>
            <p:nvPr/>
          </p:nvSpPr>
          <p:spPr bwMode="auto">
            <a:xfrm>
              <a:off x="134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43" name="Rectangle 43"/>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4" name="Text Box 44"/>
            <p:cNvSpPr txBox="1">
              <a:spLocks noChangeArrowheads="1"/>
            </p:cNvSpPr>
            <p:nvPr/>
          </p:nvSpPr>
          <p:spPr bwMode="auto">
            <a:xfrm>
              <a:off x="1576"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5" name="Rectangle 45"/>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6" name="Text Box 46"/>
            <p:cNvSpPr txBox="1">
              <a:spLocks noChangeArrowheads="1"/>
            </p:cNvSpPr>
            <p:nvPr/>
          </p:nvSpPr>
          <p:spPr bwMode="auto">
            <a:xfrm>
              <a:off x="66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47" name="Rectangle 47"/>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48" name="Text Box 48"/>
            <p:cNvSpPr txBox="1">
              <a:spLocks noChangeArrowheads="1"/>
            </p:cNvSpPr>
            <p:nvPr/>
          </p:nvSpPr>
          <p:spPr bwMode="auto">
            <a:xfrm>
              <a:off x="88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49" name="Rectangle 49"/>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0" name="Text Box 50"/>
            <p:cNvSpPr txBox="1">
              <a:spLocks noChangeArrowheads="1"/>
            </p:cNvSpPr>
            <p:nvPr/>
          </p:nvSpPr>
          <p:spPr bwMode="auto">
            <a:xfrm>
              <a:off x="111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51" name="Rectangle 51"/>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2" name="Text Box 52"/>
            <p:cNvSpPr txBox="1">
              <a:spLocks noChangeArrowheads="1"/>
            </p:cNvSpPr>
            <p:nvPr/>
          </p:nvSpPr>
          <p:spPr bwMode="auto">
            <a:xfrm>
              <a:off x="134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t>1</a:t>
              </a:r>
            </a:p>
          </p:txBody>
        </p:sp>
        <p:sp>
          <p:nvSpPr>
            <p:cNvPr id="53" name="Rectangle 53"/>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4" name="Text Box 54"/>
            <p:cNvSpPr txBox="1">
              <a:spLocks noChangeArrowheads="1"/>
            </p:cNvSpPr>
            <p:nvPr/>
          </p:nvSpPr>
          <p:spPr bwMode="auto">
            <a:xfrm>
              <a:off x="1576"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55" name="Rectangle 55"/>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6" name="Text Box 56"/>
            <p:cNvSpPr txBox="1">
              <a:spLocks noChangeArrowheads="1"/>
            </p:cNvSpPr>
            <p:nvPr/>
          </p:nvSpPr>
          <p:spPr bwMode="auto">
            <a:xfrm>
              <a:off x="180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57" name="Rectangle 57"/>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58" name="Text Box 58"/>
            <p:cNvSpPr txBox="1">
              <a:spLocks noChangeArrowheads="1"/>
            </p:cNvSpPr>
            <p:nvPr/>
          </p:nvSpPr>
          <p:spPr bwMode="auto">
            <a:xfrm>
              <a:off x="180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59" name="Rectangle 59"/>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0" name="Text Box 60"/>
            <p:cNvSpPr txBox="1">
              <a:spLocks noChangeArrowheads="1"/>
            </p:cNvSpPr>
            <p:nvPr/>
          </p:nvSpPr>
          <p:spPr bwMode="auto">
            <a:xfrm>
              <a:off x="180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61" name="Rectangle 61"/>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2" name="Text Box 62"/>
            <p:cNvSpPr txBox="1">
              <a:spLocks noChangeArrowheads="1"/>
            </p:cNvSpPr>
            <p:nvPr/>
          </p:nvSpPr>
          <p:spPr bwMode="auto">
            <a:xfrm>
              <a:off x="180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63" name="Rectangle 63"/>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4" name="Text Box 64"/>
            <p:cNvSpPr txBox="1">
              <a:spLocks noChangeArrowheads="1"/>
            </p:cNvSpPr>
            <p:nvPr/>
          </p:nvSpPr>
          <p:spPr bwMode="auto">
            <a:xfrm>
              <a:off x="180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65" name="Rectangle 65"/>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6" name="Text Box 66"/>
            <p:cNvSpPr txBox="1">
              <a:spLocks noChangeArrowheads="1"/>
            </p:cNvSpPr>
            <p:nvPr/>
          </p:nvSpPr>
          <p:spPr bwMode="auto">
            <a:xfrm>
              <a:off x="180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67" name="Rectangle 67"/>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68" name="Text Box 68"/>
            <p:cNvSpPr txBox="1">
              <a:spLocks noChangeArrowheads="1"/>
            </p:cNvSpPr>
            <p:nvPr/>
          </p:nvSpPr>
          <p:spPr bwMode="auto">
            <a:xfrm>
              <a:off x="1576"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69" name="Rectangle 69"/>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0" name="Text Box 70"/>
            <p:cNvSpPr txBox="1">
              <a:spLocks noChangeArrowheads="1"/>
            </p:cNvSpPr>
            <p:nvPr/>
          </p:nvSpPr>
          <p:spPr bwMode="auto">
            <a:xfrm>
              <a:off x="134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71" name="Rectangle 71"/>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2" name="Text Box 72"/>
            <p:cNvSpPr txBox="1">
              <a:spLocks noChangeArrowheads="1"/>
            </p:cNvSpPr>
            <p:nvPr/>
          </p:nvSpPr>
          <p:spPr bwMode="auto">
            <a:xfrm>
              <a:off x="111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3" name="Rectangle 73"/>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4" name="Text Box 74"/>
            <p:cNvSpPr txBox="1">
              <a:spLocks noChangeArrowheads="1"/>
            </p:cNvSpPr>
            <p:nvPr/>
          </p:nvSpPr>
          <p:spPr bwMode="auto">
            <a:xfrm>
              <a:off x="88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75" name="Rectangle 75"/>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6" name="Text Box 76"/>
            <p:cNvSpPr txBox="1">
              <a:spLocks noChangeArrowheads="1"/>
            </p:cNvSpPr>
            <p:nvPr/>
          </p:nvSpPr>
          <p:spPr bwMode="auto">
            <a:xfrm>
              <a:off x="66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7" name="Rectangle 77"/>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78" name="Text Box 78"/>
            <p:cNvSpPr txBox="1">
              <a:spLocks noChangeArrowheads="1"/>
            </p:cNvSpPr>
            <p:nvPr/>
          </p:nvSpPr>
          <p:spPr bwMode="auto">
            <a:xfrm>
              <a:off x="66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79" name="Rectangle 79"/>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0" name="Text Box 80"/>
            <p:cNvSpPr txBox="1">
              <a:spLocks noChangeArrowheads="1"/>
            </p:cNvSpPr>
            <p:nvPr/>
          </p:nvSpPr>
          <p:spPr bwMode="auto">
            <a:xfrm>
              <a:off x="88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81" name="Rectangle 81"/>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2" name="Text Box 82"/>
            <p:cNvSpPr txBox="1">
              <a:spLocks noChangeArrowheads="1"/>
            </p:cNvSpPr>
            <p:nvPr/>
          </p:nvSpPr>
          <p:spPr bwMode="auto">
            <a:xfrm>
              <a:off x="111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83" name="Rectangle 83"/>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4" name="Text Box 84"/>
            <p:cNvSpPr txBox="1">
              <a:spLocks noChangeArrowheads="1"/>
            </p:cNvSpPr>
            <p:nvPr/>
          </p:nvSpPr>
          <p:spPr bwMode="auto">
            <a:xfrm>
              <a:off x="134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85" name="Rectangle 85"/>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6" name="Text Box 86"/>
            <p:cNvSpPr txBox="1">
              <a:spLocks noChangeArrowheads="1"/>
            </p:cNvSpPr>
            <p:nvPr/>
          </p:nvSpPr>
          <p:spPr bwMode="auto">
            <a:xfrm>
              <a:off x="1576"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87" name="Rectangle 87"/>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88" name="Text Box 88"/>
            <p:cNvSpPr txBox="1">
              <a:spLocks noChangeArrowheads="1"/>
            </p:cNvSpPr>
            <p:nvPr/>
          </p:nvSpPr>
          <p:spPr bwMode="auto">
            <a:xfrm>
              <a:off x="180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89" name="Rectangle 89"/>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0" name="Text Box 90"/>
            <p:cNvSpPr txBox="1">
              <a:spLocks noChangeArrowheads="1"/>
            </p:cNvSpPr>
            <p:nvPr/>
          </p:nvSpPr>
          <p:spPr bwMode="auto">
            <a:xfrm>
              <a:off x="2040"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91" name="Rectangle 91"/>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2" name="Text Box 92"/>
            <p:cNvSpPr txBox="1">
              <a:spLocks noChangeArrowheads="1"/>
            </p:cNvSpPr>
            <p:nvPr/>
          </p:nvSpPr>
          <p:spPr bwMode="auto">
            <a:xfrm>
              <a:off x="2040"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3" name="Rectangle 93"/>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4" name="Text Box 94"/>
            <p:cNvSpPr txBox="1">
              <a:spLocks noChangeArrowheads="1"/>
            </p:cNvSpPr>
            <p:nvPr/>
          </p:nvSpPr>
          <p:spPr bwMode="auto">
            <a:xfrm>
              <a:off x="2040"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95" name="Rectangle 95"/>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6" name="Text Box 96"/>
            <p:cNvSpPr txBox="1">
              <a:spLocks noChangeArrowheads="1"/>
            </p:cNvSpPr>
            <p:nvPr/>
          </p:nvSpPr>
          <p:spPr bwMode="auto">
            <a:xfrm>
              <a:off x="2040"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7" name="Rectangle 97"/>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98" name="Text Box 98"/>
            <p:cNvSpPr txBox="1">
              <a:spLocks noChangeArrowheads="1"/>
            </p:cNvSpPr>
            <p:nvPr/>
          </p:nvSpPr>
          <p:spPr bwMode="auto">
            <a:xfrm>
              <a:off x="2040"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99" name="Rectangle 99"/>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0" name="Text Box 100"/>
            <p:cNvSpPr txBox="1">
              <a:spLocks noChangeArrowheads="1"/>
            </p:cNvSpPr>
            <p:nvPr/>
          </p:nvSpPr>
          <p:spPr bwMode="auto">
            <a:xfrm>
              <a:off x="2040"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1" name="Rectangle 101"/>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2" name="Text Box 102"/>
            <p:cNvSpPr txBox="1">
              <a:spLocks noChangeArrowheads="1"/>
            </p:cNvSpPr>
            <p:nvPr/>
          </p:nvSpPr>
          <p:spPr bwMode="auto">
            <a:xfrm>
              <a:off x="2040"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03" name="Rectangle 103"/>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4" name="Text Box 104"/>
            <p:cNvSpPr txBox="1">
              <a:spLocks noChangeArrowheads="1"/>
            </p:cNvSpPr>
            <p:nvPr/>
          </p:nvSpPr>
          <p:spPr bwMode="auto">
            <a:xfrm>
              <a:off x="227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5" name="Rectangle 105"/>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6" name="Text Box 106"/>
            <p:cNvSpPr txBox="1">
              <a:spLocks noChangeArrowheads="1"/>
            </p:cNvSpPr>
            <p:nvPr/>
          </p:nvSpPr>
          <p:spPr bwMode="auto">
            <a:xfrm>
              <a:off x="227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07" name="Rectangle 107"/>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08" name="Text Box 108"/>
            <p:cNvSpPr txBox="1">
              <a:spLocks noChangeArrowheads="1"/>
            </p:cNvSpPr>
            <p:nvPr/>
          </p:nvSpPr>
          <p:spPr bwMode="auto">
            <a:xfrm>
              <a:off x="66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09" name="Rectangle 109"/>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0" name="Text Box 110"/>
            <p:cNvSpPr txBox="1">
              <a:spLocks noChangeArrowheads="1"/>
            </p:cNvSpPr>
            <p:nvPr/>
          </p:nvSpPr>
          <p:spPr bwMode="auto">
            <a:xfrm>
              <a:off x="88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11" name="Rectangle 111"/>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2" name="Text Box 112"/>
            <p:cNvSpPr txBox="1">
              <a:spLocks noChangeArrowheads="1"/>
            </p:cNvSpPr>
            <p:nvPr/>
          </p:nvSpPr>
          <p:spPr bwMode="auto">
            <a:xfrm>
              <a:off x="111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13" name="Rectangle 113"/>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4" name="Text Box 114"/>
            <p:cNvSpPr txBox="1">
              <a:spLocks noChangeArrowheads="1"/>
            </p:cNvSpPr>
            <p:nvPr/>
          </p:nvSpPr>
          <p:spPr bwMode="auto">
            <a:xfrm>
              <a:off x="134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15" name="Rectangle 115"/>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6" name="Text Box 116"/>
            <p:cNvSpPr txBox="1">
              <a:spLocks noChangeArrowheads="1"/>
            </p:cNvSpPr>
            <p:nvPr/>
          </p:nvSpPr>
          <p:spPr bwMode="auto">
            <a:xfrm>
              <a:off x="1576"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17" name="Rectangle 117"/>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18" name="Text Box 118"/>
            <p:cNvSpPr txBox="1">
              <a:spLocks noChangeArrowheads="1"/>
            </p:cNvSpPr>
            <p:nvPr/>
          </p:nvSpPr>
          <p:spPr bwMode="auto">
            <a:xfrm>
              <a:off x="180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4</a:t>
              </a:r>
            </a:p>
          </p:txBody>
        </p:sp>
        <p:sp>
          <p:nvSpPr>
            <p:cNvPr id="119" name="Rectangle 119"/>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0" name="Text Box 120"/>
            <p:cNvSpPr txBox="1">
              <a:spLocks noChangeArrowheads="1"/>
            </p:cNvSpPr>
            <p:nvPr/>
          </p:nvSpPr>
          <p:spPr bwMode="auto">
            <a:xfrm>
              <a:off x="2040"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3</a:t>
              </a:r>
            </a:p>
          </p:txBody>
        </p:sp>
        <p:sp>
          <p:nvSpPr>
            <p:cNvPr id="121" name="Rectangle 121"/>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2" name="Text Box 122"/>
            <p:cNvSpPr txBox="1">
              <a:spLocks noChangeArrowheads="1"/>
            </p:cNvSpPr>
            <p:nvPr/>
          </p:nvSpPr>
          <p:spPr bwMode="auto">
            <a:xfrm>
              <a:off x="228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23" name="Rectangle 123"/>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4" name="Text Box 124"/>
            <p:cNvSpPr txBox="1">
              <a:spLocks noChangeArrowheads="1"/>
            </p:cNvSpPr>
            <p:nvPr/>
          </p:nvSpPr>
          <p:spPr bwMode="auto">
            <a:xfrm>
              <a:off x="227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25" name="Rectangle 125"/>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6" name="Text Box 126"/>
            <p:cNvSpPr txBox="1">
              <a:spLocks noChangeArrowheads="1"/>
            </p:cNvSpPr>
            <p:nvPr/>
          </p:nvSpPr>
          <p:spPr bwMode="auto">
            <a:xfrm>
              <a:off x="227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0</a:t>
              </a:r>
            </a:p>
          </p:txBody>
        </p:sp>
        <p:sp>
          <p:nvSpPr>
            <p:cNvPr id="127" name="Rectangle 127"/>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28" name="Text Box 128"/>
            <p:cNvSpPr txBox="1">
              <a:spLocks noChangeArrowheads="1"/>
            </p:cNvSpPr>
            <p:nvPr/>
          </p:nvSpPr>
          <p:spPr bwMode="auto">
            <a:xfrm>
              <a:off x="227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1</a:t>
              </a:r>
            </a:p>
          </p:txBody>
        </p:sp>
        <p:sp>
          <p:nvSpPr>
            <p:cNvPr id="129" name="Rectangle 129"/>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0" name="Text Box 130"/>
            <p:cNvSpPr txBox="1">
              <a:spLocks noChangeArrowheads="1"/>
            </p:cNvSpPr>
            <p:nvPr/>
          </p:nvSpPr>
          <p:spPr bwMode="auto">
            <a:xfrm>
              <a:off x="227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31" name="Rectangle 131"/>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2" name="Text Box 132"/>
            <p:cNvSpPr txBox="1">
              <a:spLocks noChangeArrowheads="1"/>
            </p:cNvSpPr>
            <p:nvPr/>
          </p:nvSpPr>
          <p:spPr bwMode="auto">
            <a:xfrm>
              <a:off x="227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a:t>2</a:t>
              </a:r>
            </a:p>
          </p:txBody>
        </p:sp>
        <p:sp>
          <p:nvSpPr>
            <p:cNvPr id="133" name="Rectangle 133"/>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34" name="Line 134"/>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35"/>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36"/>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137"/>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138"/>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139"/>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140"/>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141"/>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142"/>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143"/>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144"/>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145"/>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46"/>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Line 147"/>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8" name="Text Box 148"/>
          <p:cNvSpPr txBox="1">
            <a:spLocks noChangeArrowheads="1"/>
          </p:cNvSpPr>
          <p:nvPr/>
        </p:nvSpPr>
        <p:spPr bwMode="auto">
          <a:xfrm>
            <a:off x="5797705" y="4338983"/>
            <a:ext cx="1666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smtClean="0">
                <a:solidFill>
                  <a:srgbClr val="0070C0"/>
                </a:solidFill>
              </a:rPr>
              <a:t>距离变换结果</a:t>
            </a:r>
            <a:endParaRPr lang="en-US" altLang="zh-CN" b="1" dirty="0">
              <a:solidFill>
                <a:srgbClr val="0070C0"/>
              </a:solidFill>
            </a:endParaRPr>
          </a:p>
        </p:txBody>
      </p:sp>
      <p:grpSp>
        <p:nvGrpSpPr>
          <p:cNvPr id="149" name="Group 149"/>
          <p:cNvGrpSpPr>
            <a:grpSpLocks/>
          </p:cNvGrpSpPr>
          <p:nvPr/>
        </p:nvGrpSpPr>
        <p:grpSpPr bwMode="auto">
          <a:xfrm>
            <a:off x="1982110" y="4673317"/>
            <a:ext cx="2269033" cy="2100853"/>
            <a:chOff x="636" y="2339"/>
            <a:chExt cx="1861" cy="1482"/>
          </a:xfrm>
        </p:grpSpPr>
        <p:sp>
          <p:nvSpPr>
            <p:cNvPr id="150" name="Rectangle 150"/>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1" name="Text Box 151"/>
            <p:cNvSpPr txBox="1">
              <a:spLocks noChangeArrowheads="1"/>
            </p:cNvSpPr>
            <p:nvPr/>
          </p:nvSpPr>
          <p:spPr bwMode="auto">
            <a:xfrm>
              <a:off x="66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2" name="Rectangle 152"/>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3" name="Text Box 153"/>
            <p:cNvSpPr txBox="1">
              <a:spLocks noChangeArrowheads="1"/>
            </p:cNvSpPr>
            <p:nvPr/>
          </p:nvSpPr>
          <p:spPr bwMode="auto">
            <a:xfrm>
              <a:off x="66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4" name="Rectangle 154"/>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5" name="Text Box 155"/>
            <p:cNvSpPr txBox="1">
              <a:spLocks noChangeArrowheads="1"/>
            </p:cNvSpPr>
            <p:nvPr/>
          </p:nvSpPr>
          <p:spPr bwMode="auto">
            <a:xfrm>
              <a:off x="88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6" name="Rectangle 156"/>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7" name="Text Box 157"/>
            <p:cNvSpPr txBox="1">
              <a:spLocks noChangeArrowheads="1"/>
            </p:cNvSpPr>
            <p:nvPr/>
          </p:nvSpPr>
          <p:spPr bwMode="auto">
            <a:xfrm>
              <a:off x="88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58" name="Rectangle 158"/>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59" name="Text Box 159"/>
            <p:cNvSpPr txBox="1">
              <a:spLocks noChangeArrowheads="1"/>
            </p:cNvSpPr>
            <p:nvPr/>
          </p:nvSpPr>
          <p:spPr bwMode="auto">
            <a:xfrm>
              <a:off x="111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0" name="Rectangle 160"/>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1" name="Text Box 161"/>
            <p:cNvSpPr txBox="1">
              <a:spLocks noChangeArrowheads="1"/>
            </p:cNvSpPr>
            <p:nvPr/>
          </p:nvSpPr>
          <p:spPr bwMode="auto">
            <a:xfrm>
              <a:off x="111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2" name="Rectangle 162"/>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3" name="Text Box 163"/>
            <p:cNvSpPr txBox="1">
              <a:spLocks noChangeArrowheads="1"/>
            </p:cNvSpPr>
            <p:nvPr/>
          </p:nvSpPr>
          <p:spPr bwMode="auto">
            <a:xfrm>
              <a:off x="66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4" name="Rectangle 164"/>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5" name="Text Box 165"/>
            <p:cNvSpPr txBox="1">
              <a:spLocks noChangeArrowheads="1"/>
            </p:cNvSpPr>
            <p:nvPr/>
          </p:nvSpPr>
          <p:spPr bwMode="auto">
            <a:xfrm>
              <a:off x="88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6" name="Rectangle 166"/>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7" name="Text Box 167"/>
            <p:cNvSpPr txBox="1">
              <a:spLocks noChangeArrowheads="1"/>
            </p:cNvSpPr>
            <p:nvPr/>
          </p:nvSpPr>
          <p:spPr bwMode="auto">
            <a:xfrm>
              <a:off x="111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68" name="Rectangle 168"/>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69" name="Text Box 169"/>
            <p:cNvSpPr txBox="1">
              <a:spLocks noChangeArrowheads="1"/>
            </p:cNvSpPr>
            <p:nvPr/>
          </p:nvSpPr>
          <p:spPr bwMode="auto">
            <a:xfrm>
              <a:off x="1344"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0" name="Rectangle 170"/>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1" name="Text Box 171"/>
            <p:cNvSpPr txBox="1">
              <a:spLocks noChangeArrowheads="1"/>
            </p:cNvSpPr>
            <p:nvPr/>
          </p:nvSpPr>
          <p:spPr bwMode="auto">
            <a:xfrm>
              <a:off x="1344"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2" name="Rectangle 172"/>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3" name="Text Box 173"/>
            <p:cNvSpPr txBox="1">
              <a:spLocks noChangeArrowheads="1"/>
            </p:cNvSpPr>
            <p:nvPr/>
          </p:nvSpPr>
          <p:spPr bwMode="auto">
            <a:xfrm>
              <a:off x="1344"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4" name="Rectangle 174"/>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5" name="Text Box 175"/>
            <p:cNvSpPr txBox="1">
              <a:spLocks noChangeArrowheads="1"/>
            </p:cNvSpPr>
            <p:nvPr/>
          </p:nvSpPr>
          <p:spPr bwMode="auto">
            <a:xfrm>
              <a:off x="1576"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6" name="Rectangle 176"/>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7" name="Text Box 177"/>
            <p:cNvSpPr txBox="1">
              <a:spLocks noChangeArrowheads="1"/>
            </p:cNvSpPr>
            <p:nvPr/>
          </p:nvSpPr>
          <p:spPr bwMode="auto">
            <a:xfrm>
              <a:off x="1576"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78" name="Rectangle 178"/>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79" name="Text Box 179"/>
            <p:cNvSpPr txBox="1">
              <a:spLocks noChangeArrowheads="1"/>
            </p:cNvSpPr>
            <p:nvPr/>
          </p:nvSpPr>
          <p:spPr bwMode="auto">
            <a:xfrm>
              <a:off x="1576"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0" name="Rectangle 180"/>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1" name="Text Box 181"/>
            <p:cNvSpPr txBox="1">
              <a:spLocks noChangeArrowheads="1"/>
            </p:cNvSpPr>
            <p:nvPr/>
          </p:nvSpPr>
          <p:spPr bwMode="auto">
            <a:xfrm>
              <a:off x="66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2" name="Rectangle 182"/>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3" name="Text Box 183"/>
            <p:cNvSpPr txBox="1">
              <a:spLocks noChangeArrowheads="1"/>
            </p:cNvSpPr>
            <p:nvPr/>
          </p:nvSpPr>
          <p:spPr bwMode="auto">
            <a:xfrm>
              <a:off x="88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4" name="Rectangle 184"/>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5" name="Text Box 185"/>
            <p:cNvSpPr txBox="1">
              <a:spLocks noChangeArrowheads="1"/>
            </p:cNvSpPr>
            <p:nvPr/>
          </p:nvSpPr>
          <p:spPr bwMode="auto">
            <a:xfrm>
              <a:off x="111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6" name="Rectangle 186"/>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7" name="Text Box 187"/>
            <p:cNvSpPr txBox="1">
              <a:spLocks noChangeArrowheads="1"/>
            </p:cNvSpPr>
            <p:nvPr/>
          </p:nvSpPr>
          <p:spPr bwMode="auto">
            <a:xfrm>
              <a:off x="1344"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88" name="Rectangle 188"/>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89" name="Text Box 189"/>
            <p:cNvSpPr txBox="1">
              <a:spLocks noChangeArrowheads="1"/>
            </p:cNvSpPr>
            <p:nvPr/>
          </p:nvSpPr>
          <p:spPr bwMode="auto">
            <a:xfrm>
              <a:off x="1576"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0" name="Rectangle 190"/>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1" name="Text Box 191"/>
            <p:cNvSpPr txBox="1">
              <a:spLocks noChangeArrowheads="1"/>
            </p:cNvSpPr>
            <p:nvPr/>
          </p:nvSpPr>
          <p:spPr bwMode="auto">
            <a:xfrm>
              <a:off x="66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2" name="Rectangle 192"/>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3" name="Text Box 193"/>
            <p:cNvSpPr txBox="1">
              <a:spLocks noChangeArrowheads="1"/>
            </p:cNvSpPr>
            <p:nvPr/>
          </p:nvSpPr>
          <p:spPr bwMode="auto">
            <a:xfrm>
              <a:off x="88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4" name="Rectangle 194"/>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5" name="Text Box 195"/>
            <p:cNvSpPr txBox="1">
              <a:spLocks noChangeArrowheads="1"/>
            </p:cNvSpPr>
            <p:nvPr/>
          </p:nvSpPr>
          <p:spPr bwMode="auto">
            <a:xfrm>
              <a:off x="111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6" name="Rectangle 196"/>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7" name="Text Box 197"/>
            <p:cNvSpPr txBox="1">
              <a:spLocks noChangeArrowheads="1"/>
            </p:cNvSpPr>
            <p:nvPr/>
          </p:nvSpPr>
          <p:spPr bwMode="auto">
            <a:xfrm>
              <a:off x="1344"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198" name="Rectangle 198"/>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199" name="Text Box 199"/>
            <p:cNvSpPr txBox="1">
              <a:spLocks noChangeArrowheads="1"/>
            </p:cNvSpPr>
            <p:nvPr/>
          </p:nvSpPr>
          <p:spPr bwMode="auto">
            <a:xfrm>
              <a:off x="1576"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0" name="Rectangle 200"/>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1" name="Text Box 201"/>
            <p:cNvSpPr txBox="1">
              <a:spLocks noChangeArrowheads="1"/>
            </p:cNvSpPr>
            <p:nvPr/>
          </p:nvSpPr>
          <p:spPr bwMode="auto">
            <a:xfrm>
              <a:off x="1808"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2" name="Rectangle 202"/>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3" name="Text Box 203"/>
            <p:cNvSpPr txBox="1">
              <a:spLocks noChangeArrowheads="1"/>
            </p:cNvSpPr>
            <p:nvPr/>
          </p:nvSpPr>
          <p:spPr bwMode="auto">
            <a:xfrm>
              <a:off x="1808"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4" name="Rectangle 204"/>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5" name="Text Box 205"/>
            <p:cNvSpPr txBox="1">
              <a:spLocks noChangeArrowheads="1"/>
            </p:cNvSpPr>
            <p:nvPr/>
          </p:nvSpPr>
          <p:spPr bwMode="auto">
            <a:xfrm>
              <a:off x="1808"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6" name="Rectangle 206"/>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7" name="Text Box 207"/>
            <p:cNvSpPr txBox="1">
              <a:spLocks noChangeArrowheads="1"/>
            </p:cNvSpPr>
            <p:nvPr/>
          </p:nvSpPr>
          <p:spPr bwMode="auto">
            <a:xfrm>
              <a:off x="1808"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08" name="Rectangle 208"/>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09" name="Text Box 209"/>
            <p:cNvSpPr txBox="1">
              <a:spLocks noChangeArrowheads="1"/>
            </p:cNvSpPr>
            <p:nvPr/>
          </p:nvSpPr>
          <p:spPr bwMode="auto">
            <a:xfrm>
              <a:off x="1808"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0" name="Rectangle 210"/>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1" name="Text Box 211"/>
            <p:cNvSpPr txBox="1">
              <a:spLocks noChangeArrowheads="1"/>
            </p:cNvSpPr>
            <p:nvPr/>
          </p:nvSpPr>
          <p:spPr bwMode="auto">
            <a:xfrm>
              <a:off x="180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2" name="Rectangle 212"/>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3" name="Text Box 213"/>
            <p:cNvSpPr txBox="1">
              <a:spLocks noChangeArrowheads="1"/>
            </p:cNvSpPr>
            <p:nvPr/>
          </p:nvSpPr>
          <p:spPr bwMode="auto">
            <a:xfrm>
              <a:off x="1576"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4" name="Rectangle 214"/>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5" name="Text Box 215"/>
            <p:cNvSpPr txBox="1">
              <a:spLocks noChangeArrowheads="1"/>
            </p:cNvSpPr>
            <p:nvPr/>
          </p:nvSpPr>
          <p:spPr bwMode="auto">
            <a:xfrm>
              <a:off x="134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6" name="Rectangle 216"/>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7" name="Text Box 217"/>
            <p:cNvSpPr txBox="1">
              <a:spLocks noChangeArrowheads="1"/>
            </p:cNvSpPr>
            <p:nvPr/>
          </p:nvSpPr>
          <p:spPr bwMode="auto">
            <a:xfrm>
              <a:off x="111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18" name="Rectangle 218"/>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19" name="Text Box 219"/>
            <p:cNvSpPr txBox="1">
              <a:spLocks noChangeArrowheads="1"/>
            </p:cNvSpPr>
            <p:nvPr/>
          </p:nvSpPr>
          <p:spPr bwMode="auto">
            <a:xfrm>
              <a:off x="888"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0" name="Rectangle 220"/>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1" name="Text Box 221"/>
            <p:cNvSpPr txBox="1">
              <a:spLocks noChangeArrowheads="1"/>
            </p:cNvSpPr>
            <p:nvPr/>
          </p:nvSpPr>
          <p:spPr bwMode="auto">
            <a:xfrm>
              <a:off x="664"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2" name="Rectangle 222"/>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3" name="Text Box 223"/>
            <p:cNvSpPr txBox="1">
              <a:spLocks noChangeArrowheads="1"/>
            </p:cNvSpPr>
            <p:nvPr/>
          </p:nvSpPr>
          <p:spPr bwMode="auto">
            <a:xfrm>
              <a:off x="66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4" name="Rectangle 224"/>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5" name="Text Box 225"/>
            <p:cNvSpPr txBox="1">
              <a:spLocks noChangeArrowheads="1"/>
            </p:cNvSpPr>
            <p:nvPr/>
          </p:nvSpPr>
          <p:spPr bwMode="auto">
            <a:xfrm>
              <a:off x="88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6" name="Rectangle 226"/>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7" name="Text Box 227"/>
            <p:cNvSpPr txBox="1">
              <a:spLocks noChangeArrowheads="1"/>
            </p:cNvSpPr>
            <p:nvPr/>
          </p:nvSpPr>
          <p:spPr bwMode="auto">
            <a:xfrm>
              <a:off x="111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28" name="Rectangle 228"/>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29" name="Text Box 229"/>
            <p:cNvSpPr txBox="1">
              <a:spLocks noChangeArrowheads="1"/>
            </p:cNvSpPr>
            <p:nvPr/>
          </p:nvSpPr>
          <p:spPr bwMode="auto">
            <a:xfrm>
              <a:off x="1344"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0" name="Rectangle 230"/>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1" name="Text Box 231"/>
            <p:cNvSpPr txBox="1">
              <a:spLocks noChangeArrowheads="1"/>
            </p:cNvSpPr>
            <p:nvPr/>
          </p:nvSpPr>
          <p:spPr bwMode="auto">
            <a:xfrm>
              <a:off x="1576"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2" name="Rectangle 232"/>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3" name="Text Box 233"/>
            <p:cNvSpPr txBox="1">
              <a:spLocks noChangeArrowheads="1"/>
            </p:cNvSpPr>
            <p:nvPr/>
          </p:nvSpPr>
          <p:spPr bwMode="auto">
            <a:xfrm>
              <a:off x="1808"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4" name="Rectangle 234"/>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5" name="Text Box 235"/>
            <p:cNvSpPr txBox="1">
              <a:spLocks noChangeArrowheads="1"/>
            </p:cNvSpPr>
            <p:nvPr/>
          </p:nvSpPr>
          <p:spPr bwMode="auto">
            <a:xfrm>
              <a:off x="2040"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6" name="Rectangle 236"/>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7" name="Text Box 237"/>
            <p:cNvSpPr txBox="1">
              <a:spLocks noChangeArrowheads="1"/>
            </p:cNvSpPr>
            <p:nvPr/>
          </p:nvSpPr>
          <p:spPr bwMode="auto">
            <a:xfrm>
              <a:off x="2040"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38" name="Rectangle 238"/>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39" name="Text Box 239"/>
            <p:cNvSpPr txBox="1">
              <a:spLocks noChangeArrowheads="1"/>
            </p:cNvSpPr>
            <p:nvPr/>
          </p:nvSpPr>
          <p:spPr bwMode="auto">
            <a:xfrm>
              <a:off x="2040"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0" name="Rectangle 240"/>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1" name="Text Box 241"/>
            <p:cNvSpPr txBox="1">
              <a:spLocks noChangeArrowheads="1"/>
            </p:cNvSpPr>
            <p:nvPr/>
          </p:nvSpPr>
          <p:spPr bwMode="auto">
            <a:xfrm>
              <a:off x="2040"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2" name="Rectangle 242"/>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3" name="Text Box 243"/>
            <p:cNvSpPr txBox="1">
              <a:spLocks noChangeArrowheads="1"/>
            </p:cNvSpPr>
            <p:nvPr/>
          </p:nvSpPr>
          <p:spPr bwMode="auto">
            <a:xfrm>
              <a:off x="2040"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4" name="Rectangle 244"/>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5" name="Text Box 245"/>
            <p:cNvSpPr txBox="1">
              <a:spLocks noChangeArrowheads="1"/>
            </p:cNvSpPr>
            <p:nvPr/>
          </p:nvSpPr>
          <p:spPr bwMode="auto">
            <a:xfrm>
              <a:off x="2040"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6" name="Rectangle 246"/>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7" name="Text Box 247"/>
            <p:cNvSpPr txBox="1">
              <a:spLocks noChangeArrowheads="1"/>
            </p:cNvSpPr>
            <p:nvPr/>
          </p:nvSpPr>
          <p:spPr bwMode="auto">
            <a:xfrm>
              <a:off x="2040"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48" name="Rectangle 248"/>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49" name="Text Box 249"/>
            <p:cNvSpPr txBox="1">
              <a:spLocks noChangeArrowheads="1"/>
            </p:cNvSpPr>
            <p:nvPr/>
          </p:nvSpPr>
          <p:spPr bwMode="auto">
            <a:xfrm>
              <a:off x="2272" y="357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0" name="Rectangle 250"/>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1" name="Text Box 251"/>
            <p:cNvSpPr txBox="1">
              <a:spLocks noChangeArrowheads="1"/>
            </p:cNvSpPr>
            <p:nvPr/>
          </p:nvSpPr>
          <p:spPr bwMode="auto">
            <a:xfrm>
              <a:off x="2272" y="33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2" name="Rectangle 252"/>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3" name="Text Box 253"/>
            <p:cNvSpPr txBox="1">
              <a:spLocks noChangeArrowheads="1"/>
            </p:cNvSpPr>
            <p:nvPr/>
          </p:nvSpPr>
          <p:spPr bwMode="auto">
            <a:xfrm>
              <a:off x="66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4" name="Rectangle 254"/>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5" name="Text Box 255"/>
            <p:cNvSpPr txBox="1">
              <a:spLocks noChangeArrowheads="1"/>
            </p:cNvSpPr>
            <p:nvPr/>
          </p:nvSpPr>
          <p:spPr bwMode="auto">
            <a:xfrm>
              <a:off x="88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6" name="Rectangle 256"/>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7" name="Text Box 257"/>
            <p:cNvSpPr txBox="1">
              <a:spLocks noChangeArrowheads="1"/>
            </p:cNvSpPr>
            <p:nvPr/>
          </p:nvSpPr>
          <p:spPr bwMode="auto">
            <a:xfrm>
              <a:off x="111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58" name="Rectangle 258"/>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59" name="Text Box 259"/>
            <p:cNvSpPr txBox="1">
              <a:spLocks noChangeArrowheads="1"/>
            </p:cNvSpPr>
            <p:nvPr/>
          </p:nvSpPr>
          <p:spPr bwMode="auto">
            <a:xfrm>
              <a:off x="1344"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0" name="Rectangle 260"/>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1" name="Text Box 261"/>
            <p:cNvSpPr txBox="1">
              <a:spLocks noChangeArrowheads="1"/>
            </p:cNvSpPr>
            <p:nvPr/>
          </p:nvSpPr>
          <p:spPr bwMode="auto">
            <a:xfrm>
              <a:off x="1576"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2" name="Rectangle 262"/>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3" name="Text Box 263"/>
            <p:cNvSpPr txBox="1">
              <a:spLocks noChangeArrowheads="1"/>
            </p:cNvSpPr>
            <p:nvPr/>
          </p:nvSpPr>
          <p:spPr bwMode="auto">
            <a:xfrm>
              <a:off x="1808"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4" name="Rectangle 264"/>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5" name="Text Box 265"/>
            <p:cNvSpPr txBox="1">
              <a:spLocks noChangeArrowheads="1"/>
            </p:cNvSpPr>
            <p:nvPr/>
          </p:nvSpPr>
          <p:spPr bwMode="auto">
            <a:xfrm>
              <a:off x="2040"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6" name="Rectangle 266"/>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7" name="Text Box 267"/>
            <p:cNvSpPr txBox="1">
              <a:spLocks noChangeArrowheads="1"/>
            </p:cNvSpPr>
            <p:nvPr/>
          </p:nvSpPr>
          <p:spPr bwMode="auto">
            <a:xfrm>
              <a:off x="2272" y="23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68" name="Rectangle 268"/>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69" name="Text Box 269"/>
            <p:cNvSpPr txBox="1">
              <a:spLocks noChangeArrowheads="1"/>
            </p:cNvSpPr>
            <p:nvPr/>
          </p:nvSpPr>
          <p:spPr bwMode="auto">
            <a:xfrm>
              <a:off x="2272" y="25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0" name="Rectangle 270"/>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1" name="Text Box 271"/>
            <p:cNvSpPr txBox="1">
              <a:spLocks noChangeArrowheads="1"/>
            </p:cNvSpPr>
            <p:nvPr/>
          </p:nvSpPr>
          <p:spPr bwMode="auto">
            <a:xfrm>
              <a:off x="2272" y="269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2" name="Rectangle 272"/>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3" name="Text Box 273"/>
            <p:cNvSpPr txBox="1">
              <a:spLocks noChangeArrowheads="1"/>
            </p:cNvSpPr>
            <p:nvPr/>
          </p:nvSpPr>
          <p:spPr bwMode="auto">
            <a:xfrm>
              <a:off x="2272" y="286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4" name="Rectangle 274"/>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5" name="Text Box 275"/>
            <p:cNvSpPr txBox="1">
              <a:spLocks noChangeArrowheads="1"/>
            </p:cNvSpPr>
            <p:nvPr/>
          </p:nvSpPr>
          <p:spPr bwMode="auto">
            <a:xfrm>
              <a:off x="2272" y="30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6" name="Rectangle 276"/>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7" name="Text Box 277"/>
            <p:cNvSpPr txBox="1">
              <a:spLocks noChangeArrowheads="1"/>
            </p:cNvSpPr>
            <p:nvPr/>
          </p:nvSpPr>
          <p:spPr bwMode="auto">
            <a:xfrm>
              <a:off x="2272" y="321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2000">
                <a:ea typeface="华文彩云" panose="02010800040101010101" pitchFamily="2" charset="-122"/>
              </a:endParaRPr>
            </a:p>
          </p:txBody>
        </p:sp>
        <p:sp>
          <p:nvSpPr>
            <p:cNvPr id="278" name="Rectangle 278"/>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ea typeface="华文彩云" panose="02010800040101010101" pitchFamily="2" charset="-122"/>
              </a:endParaRPr>
            </a:p>
          </p:txBody>
        </p:sp>
        <p:sp>
          <p:nvSpPr>
            <p:cNvPr id="279" name="Line 279"/>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 name="Line 280"/>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1" name="Line 281"/>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2" name="Line 282"/>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 name="Line 283"/>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4" name="Line 284"/>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285"/>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286"/>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287"/>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288"/>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289"/>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290"/>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291"/>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2" name="Line 292"/>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3" name="Text Box 293"/>
          <p:cNvSpPr txBox="1">
            <a:spLocks noChangeArrowheads="1"/>
          </p:cNvSpPr>
          <p:nvPr/>
        </p:nvSpPr>
        <p:spPr bwMode="auto">
          <a:xfrm>
            <a:off x="2564765" y="4335150"/>
            <a:ext cx="1007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a:solidFill>
                  <a:srgbClr val="0070C0"/>
                </a:solidFill>
              </a:rPr>
              <a:t>边缘图</a:t>
            </a:r>
            <a:endParaRPr lang="en-US" altLang="zh-CN" b="1" dirty="0">
              <a:solidFill>
                <a:srgbClr val="0070C0"/>
              </a:solidFill>
            </a:endParaRPr>
          </a:p>
        </p:txBody>
      </p:sp>
    </p:spTree>
    <p:extLst>
      <p:ext uri="{BB962C8B-B14F-4D97-AF65-F5344CB8AC3E}">
        <p14:creationId xmlns:p14="http://schemas.microsoft.com/office/powerpoint/2010/main" val="371444624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倒角距离变换 </a:t>
            </a:r>
            <a:r>
              <a:rPr lang="en-US" altLang="zh-CN" sz="2800" dirty="0" smtClean="0"/>
              <a:t>(Chamfer </a:t>
            </a:r>
            <a:r>
              <a:rPr lang="en-US" altLang="zh-CN" sz="2800" dirty="0"/>
              <a:t>Distance Transform)</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9"/>
                <a:ext cx="8500206" cy="2223694"/>
              </a:xfrm>
            </p:spPr>
            <p:txBody>
              <a:bodyPr/>
              <a:lstStyle/>
              <a:p>
                <a:r>
                  <a:rPr lang="zh-CN" altLang="en-US" dirty="0" smtClean="0"/>
                  <a:t>倒角距离变换：</a:t>
                </a:r>
                <a:endParaRPr lang="en-US" altLang="zh-CN" dirty="0" smtClean="0"/>
              </a:p>
              <a:p>
                <a:pPr lvl="1"/>
                <a:r>
                  <a:rPr lang="zh-CN" altLang="en-US" dirty="0" smtClean="0"/>
                  <a:t>基于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oMath>
                </a14:m>
                <a:r>
                  <a:rPr lang="zh-CN" altLang="en-US" dirty="0" smtClean="0"/>
                  <a:t>，对模板形状进行倒角匹配</a:t>
                </a:r>
                <a:r>
                  <a:rPr lang="en-US" altLang="zh-CN" dirty="0" smtClean="0"/>
                  <a:t>(Chamfer matching)</a:t>
                </a:r>
              </a:p>
              <a:p>
                <a:pPr lvl="1"/>
                <a:endParaRPr lang="en-US" altLang="zh-CN" dirty="0"/>
              </a:p>
              <a:p>
                <a:pPr lvl="1"/>
                <a:endParaRPr lang="en-US" altLang="zh-CN" dirty="0" smtClean="0"/>
              </a:p>
              <a:p>
                <a:pPr lvl="2">
                  <a:buFont typeface="Arial" panose="020B0604020202020204" pitchFamily="34" charset="0"/>
                  <a:buChar char="•"/>
                </a:pPr>
                <a14:m>
                  <m:oMath xmlns:m="http://schemas.openxmlformats.org/officeDocument/2006/math">
                    <m:r>
                      <a:rPr lang="en-US" altLang="zh-CN" i="1">
                        <a:latin typeface="Cambria Math" panose="02040503050406030204" pitchFamily="18" charset="0"/>
                      </a:rPr>
                      <m:t>𝑇</m:t>
                    </m:r>
                    <m:r>
                      <a:rPr lang="zh-CN" altLang="en-US" i="1">
                        <a:latin typeface="Cambria Math" panose="02040503050406030204" pitchFamily="18" charset="0"/>
                      </a:rPr>
                      <m:t>是</m:t>
                    </m:r>
                  </m:oMath>
                </a14:m>
                <a:r>
                  <a:rPr lang="zh-CN" altLang="en-US" dirty="0"/>
                  <a:t>模板形状</a:t>
                </a:r>
                <a:r>
                  <a:rPr lang="zh-CN" altLang="en-US" dirty="0" smtClean="0"/>
                  <a:t>（像素点</a:t>
                </a:r>
                <a:r>
                  <a:rPr lang="zh-CN" altLang="en-US" dirty="0"/>
                  <a:t>的集合）</a:t>
                </a:r>
                <a:endParaRPr lang="en-US" altLang="zh-CN" dirty="0"/>
              </a:p>
              <a:p>
                <a:pPr lvl="2">
                  <a:buFont typeface="Arial" panose="020B0604020202020204" pitchFamily="34" charset="0"/>
                  <a:buChar char="•"/>
                </a:pPr>
                <a14:m>
                  <m:oMath xmlns:m="http://schemas.openxmlformats.org/officeDocument/2006/math">
                    <m:r>
                      <a:rPr lang="en-US" altLang="zh-CN" i="1">
                        <a:latin typeface="Cambria Math" panose="02040503050406030204" pitchFamily="18" charset="0"/>
                      </a:rPr>
                      <m:t>𝐼</m:t>
                    </m:r>
                    <m:r>
                      <a:rPr lang="en-US" altLang="zh-CN" i="1">
                        <a:latin typeface="Cambria Math" panose="02040503050406030204" pitchFamily="18" charset="0"/>
                      </a:rPr>
                      <m:t> </m:t>
                    </m:r>
                    <m:r>
                      <a:rPr lang="zh-CN" altLang="en-US" i="1">
                        <a:latin typeface="Cambria Math" panose="02040503050406030204" pitchFamily="18" charset="0"/>
                      </a:rPr>
                      <m:t>是</m:t>
                    </m:r>
                  </m:oMath>
                </a14:m>
                <a:r>
                  <a:rPr lang="zh-CN" altLang="en-US" dirty="0" smtClean="0"/>
                  <a:t>待匹配的边缘图像（</a:t>
                </a:r>
                <a:r>
                  <a:rPr lang="zh-CN" altLang="en-US" dirty="0"/>
                  <a:t>像素</a:t>
                </a:r>
                <a:r>
                  <a:rPr lang="zh-CN" altLang="en-US" dirty="0" smtClean="0"/>
                  <a:t>点</a:t>
                </a:r>
                <a:r>
                  <a:rPr lang="zh-CN" altLang="en-US" dirty="0"/>
                  <a:t>的集合）</a:t>
                </a:r>
                <a:endParaRPr lang="en-US" altLang="zh-CN" dirty="0"/>
              </a:p>
              <a:p>
                <a:pPr lvl="2">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d</m:t>
                        </m:r>
                      </m:e>
                      <m:sub>
                        <m:r>
                          <a:rPr lang="en-US" altLang="zh-CN" i="1">
                            <a:latin typeface="Cambria Math" panose="02040503050406030204" pitchFamily="18" charset="0"/>
                          </a:rPr>
                          <m:t>𝐼</m:t>
                        </m:r>
                      </m:sub>
                    </m:sSub>
                    <m:r>
                      <a:rPr lang="en-US" altLang="zh-CN" i="1">
                        <a:latin typeface="Cambria Math" panose="02040503050406030204" pitchFamily="18" charset="0"/>
                      </a:rPr>
                      <m:t>(</m:t>
                    </m:r>
                    <m:r>
                      <a:rPr lang="en-US" altLang="zh-CN" b="1" i="1" kern="1200">
                        <a:latin typeface="Cambria Math" panose="02040503050406030204" pitchFamily="18" charset="0"/>
                        <a:cs typeface="+mn-cs"/>
                      </a:rPr>
                      <m:t>𝑡</m:t>
                    </m:r>
                    <m:r>
                      <a:rPr lang="en-US" altLang="zh-CN" i="1">
                        <a:latin typeface="Cambria Math" panose="02040503050406030204" pitchFamily="18" charset="0"/>
                      </a:rPr>
                      <m:t>)</m:t>
                    </m:r>
                    <m:r>
                      <a:rPr lang="zh-CN" altLang="en-US" i="1">
                        <a:latin typeface="Cambria Math" panose="02040503050406030204" pitchFamily="18" charset="0"/>
                      </a:rPr>
                      <m:t>是</m:t>
                    </m:r>
                  </m:oMath>
                </a14:m>
                <a:r>
                  <a:rPr lang="zh-CN" altLang="en-US" dirty="0"/>
                  <a:t>模板中的点</a:t>
                </a:r>
                <a14:m>
                  <m:oMath xmlns:m="http://schemas.openxmlformats.org/officeDocument/2006/math">
                    <m:r>
                      <a:rPr lang="en-US" altLang="zh-CN" b="1" i="1" kern="1200">
                        <a:latin typeface="Cambria Math" panose="02040503050406030204" pitchFamily="18" charset="0"/>
                        <a:cs typeface="+mn-cs"/>
                      </a:rPr>
                      <m:t>𝑡</m:t>
                    </m:r>
                  </m:oMath>
                </a14:m>
                <a:r>
                  <a:rPr lang="zh-CN" altLang="en-US" dirty="0" smtClean="0"/>
                  <a:t>到</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𝐼</m:t>
                    </m:r>
                    <m:r>
                      <a:rPr lang="en-US" altLang="zh-CN" b="0" i="1" smtClean="0">
                        <a:latin typeface="Cambria Math" panose="02040503050406030204" pitchFamily="18" charset="0"/>
                      </a:rPr>
                      <m:t> </m:t>
                    </m:r>
                  </m:oMath>
                </a14:m>
                <a:r>
                  <a:rPr lang="zh-CN" altLang="en-US" dirty="0" smtClean="0"/>
                  <a:t>中</a:t>
                </a:r>
                <a:r>
                  <a:rPr lang="zh-CN" altLang="en-US" dirty="0"/>
                  <a:t>边缘</a:t>
                </a:r>
                <a:r>
                  <a:rPr lang="zh-CN" altLang="en-US" dirty="0" smtClean="0"/>
                  <a:t>点</a:t>
                </a:r>
                <a:r>
                  <a:rPr lang="zh-CN" altLang="en-US" dirty="0"/>
                  <a:t>的最小的距离</a:t>
                </a:r>
                <a:endParaRPr lang="en-US" altLang="zh-CN" dirty="0"/>
              </a:p>
              <a:p>
                <a:pPr lvl="1"/>
                <a:r>
                  <a:rPr lang="zh-CN" altLang="en-US" dirty="0" smtClean="0"/>
                  <a:t>计算复杂度：</a:t>
                </a:r>
                <a:r>
                  <a:rPr lang="en-US" altLang="zh-CN" dirty="0"/>
                  <a:t> </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r>
                          <a:rPr lang="en-US" altLang="zh-CN" i="1">
                            <a:latin typeface="Cambria Math" panose="02040503050406030204" pitchFamily="18" charset="0"/>
                          </a:rPr>
                          <m:t>𝑀𝑁𝑃</m:t>
                        </m:r>
                      </m:e>
                    </m:d>
                    <m:r>
                      <a:rPr lang="en-US" altLang="zh-CN" b="0" i="1" smtClean="0">
                        <a:latin typeface="Cambria Math" panose="02040503050406030204" pitchFamily="18" charset="0"/>
                      </a:rPr>
                      <m:t> → </m:t>
                    </m:r>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𝑁𝑃</m:t>
                    </m:r>
                    <m:r>
                      <a:rPr lang="en-US" altLang="zh-CN" i="1">
                        <a:latin typeface="Cambria Math" panose="02040503050406030204" pitchFamily="18" charset="0"/>
                      </a:rPr>
                      <m:t>)</m:t>
                    </m:r>
                  </m:oMath>
                </a14:m>
                <a:endParaRPr lang="en-US" altLang="zh-CN" dirty="0" smtClean="0"/>
              </a:p>
              <a:p>
                <a:pPr lvl="1"/>
                <a:endParaRPr lang="en-US" altLang="zh-CN" dirty="0" smtClean="0"/>
              </a:p>
              <a:p>
                <a:pPr marL="471487" lvl="1"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9"/>
                <a:ext cx="8500206" cy="2223694"/>
              </a:xfrm>
              <a:blipFill>
                <a:blip r:embed="rId2"/>
                <a:stretch>
                  <a:fillRect l="-1004" t="-3014" b="-353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003477" y="2152415"/>
                <a:ext cx="5143396"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𝑐h𝑎𝑚𝑓𝑒𝑟</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den>
                      </m:f>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𝒕</m:t>
                          </m:r>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𝐼</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𝑇</m:t>
                              </m:r>
                            </m:e>
                          </m:d>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r>
                            <a:rPr lang="en-US" altLang="zh-CN" i="1">
                              <a:latin typeface="Cambria Math" panose="02040503050406030204" pitchFamily="18" charset="0"/>
                            </a:rPr>
                            <m:t>(</m:t>
                          </m:r>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003477" y="2152415"/>
                <a:ext cx="5143396" cy="672172"/>
              </a:xfrm>
              <a:prstGeom prst="rect">
                <a:avLst/>
              </a:prstGeom>
              <a:blipFill>
                <a:blip r:embed="rId3"/>
                <a:stretch>
                  <a:fillRect/>
                </a:stretch>
              </a:blipFill>
            </p:spPr>
            <p:txBody>
              <a:bodyPr/>
              <a:lstStyle/>
              <a:p>
                <a:r>
                  <a:rPr lang="zh-CN" altLang="en-US">
                    <a:noFill/>
                  </a:rPr>
                  <a:t> </a:t>
                </a:r>
              </a:p>
            </p:txBody>
          </p:sp>
        </mc:Fallback>
      </mc:AlternateContent>
      <p:grpSp>
        <p:nvGrpSpPr>
          <p:cNvPr id="8" name="Group 4"/>
          <p:cNvGrpSpPr>
            <a:grpSpLocks/>
          </p:cNvGrpSpPr>
          <p:nvPr/>
        </p:nvGrpSpPr>
        <p:grpSpPr bwMode="auto">
          <a:xfrm>
            <a:off x="2844250" y="4668813"/>
            <a:ext cx="2246823" cy="1883137"/>
            <a:chOff x="636" y="2358"/>
            <a:chExt cx="1861" cy="1445"/>
          </a:xfrm>
        </p:grpSpPr>
        <p:sp>
          <p:nvSpPr>
            <p:cNvPr id="9" name="Rectangle 5"/>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 name="Text Box 6"/>
            <p:cNvSpPr txBox="1">
              <a:spLocks noChangeArrowheads="1"/>
            </p:cNvSpPr>
            <p:nvPr/>
          </p:nvSpPr>
          <p:spPr bwMode="auto">
            <a:xfrm>
              <a:off x="66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1" name="Rectangle 7"/>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 name="Text Box 8"/>
            <p:cNvSpPr txBox="1">
              <a:spLocks noChangeArrowheads="1"/>
            </p:cNvSpPr>
            <p:nvPr/>
          </p:nvSpPr>
          <p:spPr bwMode="auto">
            <a:xfrm>
              <a:off x="66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13" name="Rectangle 9"/>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4" name="Text Box 10"/>
            <p:cNvSpPr txBox="1">
              <a:spLocks noChangeArrowheads="1"/>
            </p:cNvSpPr>
            <p:nvPr/>
          </p:nvSpPr>
          <p:spPr bwMode="auto">
            <a:xfrm>
              <a:off x="88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5" name="Rectangle 11"/>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 name="Text Box 12"/>
            <p:cNvSpPr txBox="1">
              <a:spLocks noChangeArrowheads="1"/>
            </p:cNvSpPr>
            <p:nvPr/>
          </p:nvSpPr>
          <p:spPr bwMode="auto">
            <a:xfrm>
              <a:off x="88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7" name="Rectangle 13"/>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 name="Text Box 14"/>
            <p:cNvSpPr txBox="1">
              <a:spLocks noChangeArrowheads="1"/>
            </p:cNvSpPr>
            <p:nvPr/>
          </p:nvSpPr>
          <p:spPr bwMode="auto">
            <a:xfrm>
              <a:off x="111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9" name="Rectangle 15"/>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 name="Text Box 16"/>
            <p:cNvSpPr txBox="1">
              <a:spLocks noChangeArrowheads="1"/>
            </p:cNvSpPr>
            <p:nvPr/>
          </p:nvSpPr>
          <p:spPr bwMode="auto">
            <a:xfrm>
              <a:off x="111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21" name="Rectangle 17"/>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 name="Text Box 18"/>
            <p:cNvSpPr txBox="1">
              <a:spLocks noChangeArrowheads="1"/>
            </p:cNvSpPr>
            <p:nvPr/>
          </p:nvSpPr>
          <p:spPr bwMode="auto">
            <a:xfrm>
              <a:off x="66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5</a:t>
              </a:r>
            </a:p>
          </p:txBody>
        </p:sp>
        <p:sp>
          <p:nvSpPr>
            <p:cNvPr id="23" name="Rectangle 19"/>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 name="Text Box 20"/>
            <p:cNvSpPr txBox="1">
              <a:spLocks noChangeArrowheads="1"/>
            </p:cNvSpPr>
            <p:nvPr/>
          </p:nvSpPr>
          <p:spPr bwMode="auto">
            <a:xfrm>
              <a:off x="88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25" name="Rectangle 21"/>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 name="Text Box 22"/>
            <p:cNvSpPr txBox="1">
              <a:spLocks noChangeArrowheads="1"/>
            </p:cNvSpPr>
            <p:nvPr/>
          </p:nvSpPr>
          <p:spPr bwMode="auto">
            <a:xfrm>
              <a:off x="111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27" name="Rectangle 23"/>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 name="Text Box 24"/>
            <p:cNvSpPr txBox="1">
              <a:spLocks noChangeArrowheads="1"/>
            </p:cNvSpPr>
            <p:nvPr/>
          </p:nvSpPr>
          <p:spPr bwMode="auto">
            <a:xfrm>
              <a:off x="134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29" name="Rectangle 25"/>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0" name="Text Box 26"/>
            <p:cNvSpPr txBox="1">
              <a:spLocks noChangeArrowheads="1"/>
            </p:cNvSpPr>
            <p:nvPr/>
          </p:nvSpPr>
          <p:spPr bwMode="auto">
            <a:xfrm>
              <a:off x="134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31" name="Rectangle 27"/>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2" name="Text Box 28"/>
            <p:cNvSpPr txBox="1">
              <a:spLocks noChangeArrowheads="1"/>
            </p:cNvSpPr>
            <p:nvPr/>
          </p:nvSpPr>
          <p:spPr bwMode="auto">
            <a:xfrm>
              <a:off x="134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dirty="0"/>
                <a:t>3</a:t>
              </a:r>
            </a:p>
          </p:txBody>
        </p:sp>
        <p:sp>
          <p:nvSpPr>
            <p:cNvPr id="33" name="Rectangle 29"/>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4" name="Text Box 30"/>
            <p:cNvSpPr txBox="1">
              <a:spLocks noChangeArrowheads="1"/>
            </p:cNvSpPr>
            <p:nvPr/>
          </p:nvSpPr>
          <p:spPr bwMode="auto">
            <a:xfrm>
              <a:off x="1576"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35" name="Rectangle 31"/>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6" name="Text Box 32"/>
            <p:cNvSpPr txBox="1">
              <a:spLocks noChangeArrowheads="1"/>
            </p:cNvSpPr>
            <p:nvPr/>
          </p:nvSpPr>
          <p:spPr bwMode="auto">
            <a:xfrm>
              <a:off x="1576"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37" name="Rectangle 33"/>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38" name="Text Box 34"/>
            <p:cNvSpPr txBox="1">
              <a:spLocks noChangeArrowheads="1"/>
            </p:cNvSpPr>
            <p:nvPr/>
          </p:nvSpPr>
          <p:spPr bwMode="auto">
            <a:xfrm>
              <a:off x="1576"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39" name="Rectangle 35"/>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0" name="Text Box 36"/>
            <p:cNvSpPr txBox="1">
              <a:spLocks noChangeArrowheads="1"/>
            </p:cNvSpPr>
            <p:nvPr/>
          </p:nvSpPr>
          <p:spPr bwMode="auto">
            <a:xfrm>
              <a:off x="66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41" name="Rectangle 37"/>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2" name="Text Box 38"/>
            <p:cNvSpPr txBox="1">
              <a:spLocks noChangeArrowheads="1"/>
            </p:cNvSpPr>
            <p:nvPr/>
          </p:nvSpPr>
          <p:spPr bwMode="auto">
            <a:xfrm>
              <a:off x="88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3" name="Rectangle 39"/>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4" name="Text Box 40"/>
            <p:cNvSpPr txBox="1">
              <a:spLocks noChangeArrowheads="1"/>
            </p:cNvSpPr>
            <p:nvPr/>
          </p:nvSpPr>
          <p:spPr bwMode="auto">
            <a:xfrm>
              <a:off x="111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5" name="Rectangle 41"/>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6" name="Text Box 42"/>
            <p:cNvSpPr txBox="1">
              <a:spLocks noChangeArrowheads="1"/>
            </p:cNvSpPr>
            <p:nvPr/>
          </p:nvSpPr>
          <p:spPr bwMode="auto">
            <a:xfrm>
              <a:off x="134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47" name="Rectangle 43"/>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48" name="Text Box 44"/>
            <p:cNvSpPr txBox="1">
              <a:spLocks noChangeArrowheads="1"/>
            </p:cNvSpPr>
            <p:nvPr/>
          </p:nvSpPr>
          <p:spPr bwMode="auto">
            <a:xfrm>
              <a:off x="1576"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49" name="Rectangle 45"/>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0" name="Text Box 46"/>
            <p:cNvSpPr txBox="1">
              <a:spLocks noChangeArrowheads="1"/>
            </p:cNvSpPr>
            <p:nvPr/>
          </p:nvSpPr>
          <p:spPr bwMode="auto">
            <a:xfrm>
              <a:off x="66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51" name="Rectangle 47"/>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2" name="Text Box 48"/>
            <p:cNvSpPr txBox="1">
              <a:spLocks noChangeArrowheads="1"/>
            </p:cNvSpPr>
            <p:nvPr/>
          </p:nvSpPr>
          <p:spPr bwMode="auto">
            <a:xfrm>
              <a:off x="88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53" name="Rectangle 49"/>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4" name="Text Box 50"/>
            <p:cNvSpPr txBox="1">
              <a:spLocks noChangeArrowheads="1"/>
            </p:cNvSpPr>
            <p:nvPr/>
          </p:nvSpPr>
          <p:spPr bwMode="auto">
            <a:xfrm>
              <a:off x="111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55" name="Rectangle 51"/>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6" name="Text Box 52"/>
            <p:cNvSpPr txBox="1">
              <a:spLocks noChangeArrowheads="1"/>
            </p:cNvSpPr>
            <p:nvPr/>
          </p:nvSpPr>
          <p:spPr bwMode="auto">
            <a:xfrm>
              <a:off x="134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dirty="0"/>
                <a:t>1</a:t>
              </a:r>
            </a:p>
          </p:txBody>
        </p:sp>
        <p:sp>
          <p:nvSpPr>
            <p:cNvPr id="57" name="Rectangle 53"/>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58" name="Text Box 54"/>
            <p:cNvSpPr txBox="1">
              <a:spLocks noChangeArrowheads="1"/>
            </p:cNvSpPr>
            <p:nvPr/>
          </p:nvSpPr>
          <p:spPr bwMode="auto">
            <a:xfrm>
              <a:off x="1576"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59" name="Rectangle 55"/>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0" name="Text Box 56"/>
            <p:cNvSpPr txBox="1">
              <a:spLocks noChangeArrowheads="1"/>
            </p:cNvSpPr>
            <p:nvPr/>
          </p:nvSpPr>
          <p:spPr bwMode="auto">
            <a:xfrm>
              <a:off x="180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61" name="Rectangle 57"/>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 name="Text Box 58"/>
            <p:cNvSpPr txBox="1">
              <a:spLocks noChangeArrowheads="1"/>
            </p:cNvSpPr>
            <p:nvPr/>
          </p:nvSpPr>
          <p:spPr bwMode="auto">
            <a:xfrm>
              <a:off x="180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3" name="Rectangle 59"/>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4" name="Text Box 60"/>
            <p:cNvSpPr txBox="1">
              <a:spLocks noChangeArrowheads="1"/>
            </p:cNvSpPr>
            <p:nvPr/>
          </p:nvSpPr>
          <p:spPr bwMode="auto">
            <a:xfrm>
              <a:off x="180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5" name="Rectangle 61"/>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 name="Text Box 62"/>
            <p:cNvSpPr txBox="1">
              <a:spLocks noChangeArrowheads="1"/>
            </p:cNvSpPr>
            <p:nvPr/>
          </p:nvSpPr>
          <p:spPr bwMode="auto">
            <a:xfrm>
              <a:off x="180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67" name="Rectangle 63"/>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8" name="Text Box 64"/>
            <p:cNvSpPr txBox="1">
              <a:spLocks noChangeArrowheads="1"/>
            </p:cNvSpPr>
            <p:nvPr/>
          </p:nvSpPr>
          <p:spPr bwMode="auto">
            <a:xfrm>
              <a:off x="180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69" name="Rectangle 65"/>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0" name="Text Box 66"/>
            <p:cNvSpPr txBox="1">
              <a:spLocks noChangeArrowheads="1"/>
            </p:cNvSpPr>
            <p:nvPr/>
          </p:nvSpPr>
          <p:spPr bwMode="auto">
            <a:xfrm>
              <a:off x="180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71" name="Rectangle 67"/>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2" name="Text Box 68"/>
            <p:cNvSpPr txBox="1">
              <a:spLocks noChangeArrowheads="1"/>
            </p:cNvSpPr>
            <p:nvPr/>
          </p:nvSpPr>
          <p:spPr bwMode="auto">
            <a:xfrm>
              <a:off x="1576"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73" name="Rectangle 69"/>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4" name="Text Box 70"/>
            <p:cNvSpPr txBox="1">
              <a:spLocks noChangeArrowheads="1"/>
            </p:cNvSpPr>
            <p:nvPr/>
          </p:nvSpPr>
          <p:spPr bwMode="auto">
            <a:xfrm>
              <a:off x="134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75" name="Rectangle 71"/>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6" name="Text Box 72"/>
            <p:cNvSpPr txBox="1">
              <a:spLocks noChangeArrowheads="1"/>
            </p:cNvSpPr>
            <p:nvPr/>
          </p:nvSpPr>
          <p:spPr bwMode="auto">
            <a:xfrm>
              <a:off x="111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77" name="Rectangle 73"/>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78" name="Text Box 74"/>
            <p:cNvSpPr txBox="1">
              <a:spLocks noChangeArrowheads="1"/>
            </p:cNvSpPr>
            <p:nvPr/>
          </p:nvSpPr>
          <p:spPr bwMode="auto">
            <a:xfrm>
              <a:off x="88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79" name="Rectangle 75"/>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0" name="Text Box 76"/>
            <p:cNvSpPr txBox="1">
              <a:spLocks noChangeArrowheads="1"/>
            </p:cNvSpPr>
            <p:nvPr/>
          </p:nvSpPr>
          <p:spPr bwMode="auto">
            <a:xfrm>
              <a:off x="66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1" name="Rectangle 77"/>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2" name="Text Box 78"/>
            <p:cNvSpPr txBox="1">
              <a:spLocks noChangeArrowheads="1"/>
            </p:cNvSpPr>
            <p:nvPr/>
          </p:nvSpPr>
          <p:spPr bwMode="auto">
            <a:xfrm>
              <a:off x="66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3" name="Rectangle 79"/>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4" name="Text Box 80"/>
            <p:cNvSpPr txBox="1">
              <a:spLocks noChangeArrowheads="1"/>
            </p:cNvSpPr>
            <p:nvPr/>
          </p:nvSpPr>
          <p:spPr bwMode="auto">
            <a:xfrm>
              <a:off x="88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85" name="Rectangle 81"/>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6" name="Text Box 82"/>
            <p:cNvSpPr txBox="1">
              <a:spLocks noChangeArrowheads="1"/>
            </p:cNvSpPr>
            <p:nvPr/>
          </p:nvSpPr>
          <p:spPr bwMode="auto">
            <a:xfrm>
              <a:off x="111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87" name="Rectangle 83"/>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88" name="Text Box 84"/>
            <p:cNvSpPr txBox="1">
              <a:spLocks noChangeArrowheads="1"/>
            </p:cNvSpPr>
            <p:nvPr/>
          </p:nvSpPr>
          <p:spPr bwMode="auto">
            <a:xfrm>
              <a:off x="134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89" name="Rectangle 85"/>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0" name="Text Box 86"/>
            <p:cNvSpPr txBox="1">
              <a:spLocks noChangeArrowheads="1"/>
            </p:cNvSpPr>
            <p:nvPr/>
          </p:nvSpPr>
          <p:spPr bwMode="auto">
            <a:xfrm>
              <a:off x="1576"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91" name="Rectangle 87"/>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2" name="Text Box 88"/>
            <p:cNvSpPr txBox="1">
              <a:spLocks noChangeArrowheads="1"/>
            </p:cNvSpPr>
            <p:nvPr/>
          </p:nvSpPr>
          <p:spPr bwMode="auto">
            <a:xfrm>
              <a:off x="180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93" name="Rectangle 89"/>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4" name="Text Box 90"/>
            <p:cNvSpPr txBox="1">
              <a:spLocks noChangeArrowheads="1"/>
            </p:cNvSpPr>
            <p:nvPr/>
          </p:nvSpPr>
          <p:spPr bwMode="auto">
            <a:xfrm>
              <a:off x="2040"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95" name="Rectangle 91"/>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6" name="Text Box 92"/>
            <p:cNvSpPr txBox="1">
              <a:spLocks noChangeArrowheads="1"/>
            </p:cNvSpPr>
            <p:nvPr/>
          </p:nvSpPr>
          <p:spPr bwMode="auto">
            <a:xfrm>
              <a:off x="2040"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97" name="Rectangle 93"/>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98" name="Text Box 94"/>
            <p:cNvSpPr txBox="1">
              <a:spLocks noChangeArrowheads="1"/>
            </p:cNvSpPr>
            <p:nvPr/>
          </p:nvSpPr>
          <p:spPr bwMode="auto">
            <a:xfrm>
              <a:off x="2040"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99" name="Rectangle 95"/>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0" name="Text Box 96"/>
            <p:cNvSpPr txBox="1">
              <a:spLocks noChangeArrowheads="1"/>
            </p:cNvSpPr>
            <p:nvPr/>
          </p:nvSpPr>
          <p:spPr bwMode="auto">
            <a:xfrm>
              <a:off x="2040"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1" name="Rectangle 97"/>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2" name="Text Box 98"/>
            <p:cNvSpPr txBox="1">
              <a:spLocks noChangeArrowheads="1"/>
            </p:cNvSpPr>
            <p:nvPr/>
          </p:nvSpPr>
          <p:spPr bwMode="auto">
            <a:xfrm>
              <a:off x="2040"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3" name="Rectangle 99"/>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4" name="Text Box 100"/>
            <p:cNvSpPr txBox="1">
              <a:spLocks noChangeArrowheads="1"/>
            </p:cNvSpPr>
            <p:nvPr/>
          </p:nvSpPr>
          <p:spPr bwMode="auto">
            <a:xfrm>
              <a:off x="2040"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5" name="Rectangle 101"/>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6" name="Text Box 102"/>
            <p:cNvSpPr txBox="1">
              <a:spLocks noChangeArrowheads="1"/>
            </p:cNvSpPr>
            <p:nvPr/>
          </p:nvSpPr>
          <p:spPr bwMode="auto">
            <a:xfrm>
              <a:off x="2040"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07" name="Rectangle 103"/>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08" name="Text Box 104"/>
            <p:cNvSpPr txBox="1">
              <a:spLocks noChangeArrowheads="1"/>
            </p:cNvSpPr>
            <p:nvPr/>
          </p:nvSpPr>
          <p:spPr bwMode="auto">
            <a:xfrm>
              <a:off x="227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09" name="Rectangle 105"/>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0" name="Text Box 106"/>
            <p:cNvSpPr txBox="1">
              <a:spLocks noChangeArrowheads="1"/>
            </p:cNvSpPr>
            <p:nvPr/>
          </p:nvSpPr>
          <p:spPr bwMode="auto">
            <a:xfrm>
              <a:off x="227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11" name="Rectangle 107"/>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2" name="Text Box 108"/>
            <p:cNvSpPr txBox="1">
              <a:spLocks noChangeArrowheads="1"/>
            </p:cNvSpPr>
            <p:nvPr/>
          </p:nvSpPr>
          <p:spPr bwMode="auto">
            <a:xfrm>
              <a:off x="66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13" name="Rectangle 109"/>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4" name="Text Box 110"/>
            <p:cNvSpPr txBox="1">
              <a:spLocks noChangeArrowheads="1"/>
            </p:cNvSpPr>
            <p:nvPr/>
          </p:nvSpPr>
          <p:spPr bwMode="auto">
            <a:xfrm>
              <a:off x="88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15" name="Rectangle 111"/>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6" name="Text Box 112"/>
            <p:cNvSpPr txBox="1">
              <a:spLocks noChangeArrowheads="1"/>
            </p:cNvSpPr>
            <p:nvPr/>
          </p:nvSpPr>
          <p:spPr bwMode="auto">
            <a:xfrm>
              <a:off x="111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17" name="Rectangle 113"/>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18" name="Text Box 114"/>
            <p:cNvSpPr txBox="1">
              <a:spLocks noChangeArrowheads="1"/>
            </p:cNvSpPr>
            <p:nvPr/>
          </p:nvSpPr>
          <p:spPr bwMode="auto">
            <a:xfrm>
              <a:off x="134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19" name="Rectangle 115"/>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0" name="Text Box 116"/>
            <p:cNvSpPr txBox="1">
              <a:spLocks noChangeArrowheads="1"/>
            </p:cNvSpPr>
            <p:nvPr/>
          </p:nvSpPr>
          <p:spPr bwMode="auto">
            <a:xfrm>
              <a:off x="1576"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21" name="Rectangle 117"/>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2" name="Text Box 118"/>
            <p:cNvSpPr txBox="1">
              <a:spLocks noChangeArrowheads="1"/>
            </p:cNvSpPr>
            <p:nvPr/>
          </p:nvSpPr>
          <p:spPr bwMode="auto">
            <a:xfrm>
              <a:off x="180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4</a:t>
              </a:r>
            </a:p>
          </p:txBody>
        </p:sp>
        <p:sp>
          <p:nvSpPr>
            <p:cNvPr id="123" name="Rectangle 119"/>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4" name="Text Box 120"/>
            <p:cNvSpPr txBox="1">
              <a:spLocks noChangeArrowheads="1"/>
            </p:cNvSpPr>
            <p:nvPr/>
          </p:nvSpPr>
          <p:spPr bwMode="auto">
            <a:xfrm>
              <a:off x="2040"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3</a:t>
              </a:r>
            </a:p>
          </p:txBody>
        </p:sp>
        <p:sp>
          <p:nvSpPr>
            <p:cNvPr id="125" name="Rectangle 121"/>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6" name="Text Box 122"/>
            <p:cNvSpPr txBox="1">
              <a:spLocks noChangeArrowheads="1"/>
            </p:cNvSpPr>
            <p:nvPr/>
          </p:nvSpPr>
          <p:spPr bwMode="auto">
            <a:xfrm>
              <a:off x="228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27" name="Rectangle 123"/>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28" name="Text Box 124"/>
            <p:cNvSpPr txBox="1">
              <a:spLocks noChangeArrowheads="1"/>
            </p:cNvSpPr>
            <p:nvPr/>
          </p:nvSpPr>
          <p:spPr bwMode="auto">
            <a:xfrm>
              <a:off x="227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29" name="Rectangle 125"/>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0" name="Text Box 126"/>
            <p:cNvSpPr txBox="1">
              <a:spLocks noChangeArrowheads="1"/>
            </p:cNvSpPr>
            <p:nvPr/>
          </p:nvSpPr>
          <p:spPr bwMode="auto">
            <a:xfrm>
              <a:off x="227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0</a:t>
              </a:r>
            </a:p>
          </p:txBody>
        </p:sp>
        <p:sp>
          <p:nvSpPr>
            <p:cNvPr id="131" name="Rectangle 127"/>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2" name="Text Box 128"/>
            <p:cNvSpPr txBox="1">
              <a:spLocks noChangeArrowheads="1"/>
            </p:cNvSpPr>
            <p:nvPr/>
          </p:nvSpPr>
          <p:spPr bwMode="auto">
            <a:xfrm>
              <a:off x="227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1</a:t>
              </a:r>
            </a:p>
          </p:txBody>
        </p:sp>
        <p:sp>
          <p:nvSpPr>
            <p:cNvPr id="133" name="Rectangle 129"/>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4" name="Text Box 130"/>
            <p:cNvSpPr txBox="1">
              <a:spLocks noChangeArrowheads="1"/>
            </p:cNvSpPr>
            <p:nvPr/>
          </p:nvSpPr>
          <p:spPr bwMode="auto">
            <a:xfrm>
              <a:off x="227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35" name="Rectangle 131"/>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6" name="Text Box 132"/>
            <p:cNvSpPr txBox="1">
              <a:spLocks noChangeArrowheads="1"/>
            </p:cNvSpPr>
            <p:nvPr/>
          </p:nvSpPr>
          <p:spPr bwMode="auto">
            <a:xfrm>
              <a:off x="227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2</a:t>
              </a:r>
            </a:p>
          </p:txBody>
        </p:sp>
        <p:sp>
          <p:nvSpPr>
            <p:cNvPr id="137" name="Rectangle 133"/>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38" name="Line 134"/>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39" name="Line 135"/>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0" name="Line 136"/>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1" name="Line 137"/>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2" name="Line 138"/>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3" name="Line 139"/>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4" name="Line 140"/>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5" name="Line 141"/>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6" name="Line 142"/>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7" name="Line 143"/>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8" name="Line 144"/>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49" name="Line 145"/>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50" name="Line 146"/>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51" name="Line 147"/>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grpSp>
      <p:sp>
        <p:nvSpPr>
          <p:cNvPr id="152" name="Text Box 148"/>
          <p:cNvSpPr txBox="1">
            <a:spLocks noChangeArrowheads="1"/>
          </p:cNvSpPr>
          <p:nvPr/>
        </p:nvSpPr>
        <p:spPr bwMode="auto">
          <a:xfrm>
            <a:off x="3141250" y="4390685"/>
            <a:ext cx="1628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smtClean="0">
                <a:solidFill>
                  <a:srgbClr val="0070C0"/>
                </a:solidFill>
              </a:rPr>
              <a:t>距离变换结果</a:t>
            </a:r>
            <a:endParaRPr lang="en-US" altLang="zh-CN" sz="2000" b="1" dirty="0">
              <a:solidFill>
                <a:srgbClr val="0070C0"/>
              </a:solidFill>
            </a:endParaRPr>
          </a:p>
        </p:txBody>
      </p:sp>
      <p:grpSp>
        <p:nvGrpSpPr>
          <p:cNvPr id="153" name="Group 149"/>
          <p:cNvGrpSpPr>
            <a:grpSpLocks/>
          </p:cNvGrpSpPr>
          <p:nvPr/>
        </p:nvGrpSpPr>
        <p:grpSpPr bwMode="auto">
          <a:xfrm>
            <a:off x="528936" y="4679651"/>
            <a:ext cx="2093683" cy="1883137"/>
            <a:chOff x="636" y="2358"/>
            <a:chExt cx="1861" cy="1445"/>
          </a:xfrm>
        </p:grpSpPr>
        <p:sp>
          <p:nvSpPr>
            <p:cNvPr id="154" name="Rectangle 150"/>
            <p:cNvSpPr>
              <a:spLocks noChangeArrowheads="1"/>
            </p:cNvSpPr>
            <p:nvPr/>
          </p:nvSpPr>
          <p:spPr bwMode="auto">
            <a:xfrm>
              <a:off x="65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5" name="Text Box 151"/>
            <p:cNvSpPr txBox="1">
              <a:spLocks noChangeArrowheads="1"/>
            </p:cNvSpPr>
            <p:nvPr/>
          </p:nvSpPr>
          <p:spPr bwMode="auto">
            <a:xfrm>
              <a:off x="66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56" name="Rectangle 152"/>
            <p:cNvSpPr>
              <a:spLocks noChangeArrowheads="1"/>
            </p:cNvSpPr>
            <p:nvPr/>
          </p:nvSpPr>
          <p:spPr bwMode="auto">
            <a:xfrm>
              <a:off x="65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7" name="Text Box 153"/>
            <p:cNvSpPr txBox="1">
              <a:spLocks noChangeArrowheads="1"/>
            </p:cNvSpPr>
            <p:nvPr/>
          </p:nvSpPr>
          <p:spPr bwMode="auto">
            <a:xfrm>
              <a:off x="66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58" name="Rectangle 154"/>
            <p:cNvSpPr>
              <a:spLocks noChangeArrowheads="1"/>
            </p:cNvSpPr>
            <p:nvPr/>
          </p:nvSpPr>
          <p:spPr bwMode="auto">
            <a:xfrm>
              <a:off x="874"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59" name="Text Box 155"/>
            <p:cNvSpPr txBox="1">
              <a:spLocks noChangeArrowheads="1"/>
            </p:cNvSpPr>
            <p:nvPr/>
          </p:nvSpPr>
          <p:spPr bwMode="auto">
            <a:xfrm>
              <a:off x="88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0" name="Rectangle 156"/>
            <p:cNvSpPr>
              <a:spLocks noChangeArrowheads="1"/>
            </p:cNvSpPr>
            <p:nvPr/>
          </p:nvSpPr>
          <p:spPr bwMode="auto">
            <a:xfrm>
              <a:off x="874"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1" name="Text Box 157"/>
            <p:cNvSpPr txBox="1">
              <a:spLocks noChangeArrowheads="1"/>
            </p:cNvSpPr>
            <p:nvPr/>
          </p:nvSpPr>
          <p:spPr bwMode="auto">
            <a:xfrm>
              <a:off x="88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2" name="Rectangle 158"/>
            <p:cNvSpPr>
              <a:spLocks noChangeArrowheads="1"/>
            </p:cNvSpPr>
            <p:nvPr/>
          </p:nvSpPr>
          <p:spPr bwMode="auto">
            <a:xfrm>
              <a:off x="109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3" name="Text Box 159"/>
            <p:cNvSpPr txBox="1">
              <a:spLocks noChangeArrowheads="1"/>
            </p:cNvSpPr>
            <p:nvPr/>
          </p:nvSpPr>
          <p:spPr bwMode="auto">
            <a:xfrm>
              <a:off x="111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4" name="Rectangle 160"/>
            <p:cNvSpPr>
              <a:spLocks noChangeArrowheads="1"/>
            </p:cNvSpPr>
            <p:nvPr/>
          </p:nvSpPr>
          <p:spPr bwMode="auto">
            <a:xfrm>
              <a:off x="109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5" name="Text Box 161"/>
            <p:cNvSpPr txBox="1">
              <a:spLocks noChangeArrowheads="1"/>
            </p:cNvSpPr>
            <p:nvPr/>
          </p:nvSpPr>
          <p:spPr bwMode="auto">
            <a:xfrm>
              <a:off x="111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6" name="Rectangle 162"/>
            <p:cNvSpPr>
              <a:spLocks noChangeArrowheads="1"/>
            </p:cNvSpPr>
            <p:nvPr/>
          </p:nvSpPr>
          <p:spPr bwMode="auto">
            <a:xfrm>
              <a:off x="65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7" name="Text Box 163"/>
            <p:cNvSpPr txBox="1">
              <a:spLocks noChangeArrowheads="1"/>
            </p:cNvSpPr>
            <p:nvPr/>
          </p:nvSpPr>
          <p:spPr bwMode="auto">
            <a:xfrm>
              <a:off x="66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68" name="Rectangle 164"/>
            <p:cNvSpPr>
              <a:spLocks noChangeArrowheads="1"/>
            </p:cNvSpPr>
            <p:nvPr/>
          </p:nvSpPr>
          <p:spPr bwMode="auto">
            <a:xfrm>
              <a:off x="87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69" name="Text Box 165"/>
            <p:cNvSpPr txBox="1">
              <a:spLocks noChangeArrowheads="1"/>
            </p:cNvSpPr>
            <p:nvPr/>
          </p:nvSpPr>
          <p:spPr bwMode="auto">
            <a:xfrm>
              <a:off x="88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0" name="Rectangle 166"/>
            <p:cNvSpPr>
              <a:spLocks noChangeArrowheads="1"/>
            </p:cNvSpPr>
            <p:nvPr/>
          </p:nvSpPr>
          <p:spPr bwMode="auto">
            <a:xfrm>
              <a:off x="109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1" name="Text Box 167"/>
            <p:cNvSpPr txBox="1">
              <a:spLocks noChangeArrowheads="1"/>
            </p:cNvSpPr>
            <p:nvPr/>
          </p:nvSpPr>
          <p:spPr bwMode="auto">
            <a:xfrm>
              <a:off x="111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2" name="Rectangle 168"/>
            <p:cNvSpPr>
              <a:spLocks noChangeArrowheads="1"/>
            </p:cNvSpPr>
            <p:nvPr/>
          </p:nvSpPr>
          <p:spPr bwMode="auto">
            <a:xfrm>
              <a:off x="1330"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3" name="Text Box 169"/>
            <p:cNvSpPr txBox="1">
              <a:spLocks noChangeArrowheads="1"/>
            </p:cNvSpPr>
            <p:nvPr/>
          </p:nvSpPr>
          <p:spPr bwMode="auto">
            <a:xfrm>
              <a:off x="1344"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4" name="Rectangle 170"/>
            <p:cNvSpPr>
              <a:spLocks noChangeArrowheads="1"/>
            </p:cNvSpPr>
            <p:nvPr/>
          </p:nvSpPr>
          <p:spPr bwMode="auto">
            <a:xfrm>
              <a:off x="1330"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5" name="Text Box 171"/>
            <p:cNvSpPr txBox="1">
              <a:spLocks noChangeArrowheads="1"/>
            </p:cNvSpPr>
            <p:nvPr/>
          </p:nvSpPr>
          <p:spPr bwMode="auto">
            <a:xfrm>
              <a:off x="1344"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6" name="Rectangle 172"/>
            <p:cNvSpPr>
              <a:spLocks noChangeArrowheads="1"/>
            </p:cNvSpPr>
            <p:nvPr/>
          </p:nvSpPr>
          <p:spPr bwMode="auto">
            <a:xfrm>
              <a:off x="1330"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7" name="Text Box 173"/>
            <p:cNvSpPr txBox="1">
              <a:spLocks noChangeArrowheads="1"/>
            </p:cNvSpPr>
            <p:nvPr/>
          </p:nvSpPr>
          <p:spPr bwMode="auto">
            <a:xfrm>
              <a:off x="1344"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78" name="Rectangle 174"/>
            <p:cNvSpPr>
              <a:spLocks noChangeArrowheads="1"/>
            </p:cNvSpPr>
            <p:nvPr/>
          </p:nvSpPr>
          <p:spPr bwMode="auto">
            <a:xfrm>
              <a:off x="1562"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79" name="Text Box 175"/>
            <p:cNvSpPr txBox="1">
              <a:spLocks noChangeArrowheads="1"/>
            </p:cNvSpPr>
            <p:nvPr/>
          </p:nvSpPr>
          <p:spPr bwMode="auto">
            <a:xfrm>
              <a:off x="1576"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0" name="Rectangle 176"/>
            <p:cNvSpPr>
              <a:spLocks noChangeArrowheads="1"/>
            </p:cNvSpPr>
            <p:nvPr/>
          </p:nvSpPr>
          <p:spPr bwMode="auto">
            <a:xfrm>
              <a:off x="1562"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1" name="Text Box 177"/>
            <p:cNvSpPr txBox="1">
              <a:spLocks noChangeArrowheads="1"/>
            </p:cNvSpPr>
            <p:nvPr/>
          </p:nvSpPr>
          <p:spPr bwMode="auto">
            <a:xfrm>
              <a:off x="1576"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2" name="Rectangle 178"/>
            <p:cNvSpPr>
              <a:spLocks noChangeArrowheads="1"/>
            </p:cNvSpPr>
            <p:nvPr/>
          </p:nvSpPr>
          <p:spPr bwMode="auto">
            <a:xfrm>
              <a:off x="1562"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3" name="Text Box 179"/>
            <p:cNvSpPr txBox="1">
              <a:spLocks noChangeArrowheads="1"/>
            </p:cNvSpPr>
            <p:nvPr/>
          </p:nvSpPr>
          <p:spPr bwMode="auto">
            <a:xfrm>
              <a:off x="1576"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4" name="Rectangle 180"/>
            <p:cNvSpPr>
              <a:spLocks noChangeArrowheads="1"/>
            </p:cNvSpPr>
            <p:nvPr/>
          </p:nvSpPr>
          <p:spPr bwMode="auto">
            <a:xfrm>
              <a:off x="65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5" name="Text Box 181"/>
            <p:cNvSpPr txBox="1">
              <a:spLocks noChangeArrowheads="1"/>
            </p:cNvSpPr>
            <p:nvPr/>
          </p:nvSpPr>
          <p:spPr bwMode="auto">
            <a:xfrm>
              <a:off x="66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6" name="Rectangle 182"/>
            <p:cNvSpPr>
              <a:spLocks noChangeArrowheads="1"/>
            </p:cNvSpPr>
            <p:nvPr/>
          </p:nvSpPr>
          <p:spPr bwMode="auto">
            <a:xfrm>
              <a:off x="874"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7" name="Text Box 183"/>
            <p:cNvSpPr txBox="1">
              <a:spLocks noChangeArrowheads="1"/>
            </p:cNvSpPr>
            <p:nvPr/>
          </p:nvSpPr>
          <p:spPr bwMode="auto">
            <a:xfrm>
              <a:off x="88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88" name="Rectangle 184"/>
            <p:cNvSpPr>
              <a:spLocks noChangeArrowheads="1"/>
            </p:cNvSpPr>
            <p:nvPr/>
          </p:nvSpPr>
          <p:spPr bwMode="auto">
            <a:xfrm>
              <a:off x="109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89" name="Text Box 185"/>
            <p:cNvSpPr txBox="1">
              <a:spLocks noChangeArrowheads="1"/>
            </p:cNvSpPr>
            <p:nvPr/>
          </p:nvSpPr>
          <p:spPr bwMode="auto">
            <a:xfrm>
              <a:off x="111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0" name="Rectangle 186"/>
            <p:cNvSpPr>
              <a:spLocks noChangeArrowheads="1"/>
            </p:cNvSpPr>
            <p:nvPr/>
          </p:nvSpPr>
          <p:spPr bwMode="auto">
            <a:xfrm>
              <a:off x="1330"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1" name="Text Box 187"/>
            <p:cNvSpPr txBox="1">
              <a:spLocks noChangeArrowheads="1"/>
            </p:cNvSpPr>
            <p:nvPr/>
          </p:nvSpPr>
          <p:spPr bwMode="auto">
            <a:xfrm>
              <a:off x="1344"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2" name="Rectangle 188"/>
            <p:cNvSpPr>
              <a:spLocks noChangeArrowheads="1"/>
            </p:cNvSpPr>
            <p:nvPr/>
          </p:nvSpPr>
          <p:spPr bwMode="auto">
            <a:xfrm>
              <a:off x="1562"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3" name="Text Box 189"/>
            <p:cNvSpPr txBox="1">
              <a:spLocks noChangeArrowheads="1"/>
            </p:cNvSpPr>
            <p:nvPr/>
          </p:nvSpPr>
          <p:spPr bwMode="auto">
            <a:xfrm>
              <a:off x="1576"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4" name="Rectangle 190"/>
            <p:cNvSpPr>
              <a:spLocks noChangeArrowheads="1"/>
            </p:cNvSpPr>
            <p:nvPr/>
          </p:nvSpPr>
          <p:spPr bwMode="auto">
            <a:xfrm>
              <a:off x="65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5" name="Text Box 191"/>
            <p:cNvSpPr txBox="1">
              <a:spLocks noChangeArrowheads="1"/>
            </p:cNvSpPr>
            <p:nvPr/>
          </p:nvSpPr>
          <p:spPr bwMode="auto">
            <a:xfrm>
              <a:off x="66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6" name="Rectangle 192"/>
            <p:cNvSpPr>
              <a:spLocks noChangeArrowheads="1"/>
            </p:cNvSpPr>
            <p:nvPr/>
          </p:nvSpPr>
          <p:spPr bwMode="auto">
            <a:xfrm>
              <a:off x="874"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7" name="Text Box 193"/>
            <p:cNvSpPr txBox="1">
              <a:spLocks noChangeArrowheads="1"/>
            </p:cNvSpPr>
            <p:nvPr/>
          </p:nvSpPr>
          <p:spPr bwMode="auto">
            <a:xfrm>
              <a:off x="88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198" name="Rectangle 194"/>
            <p:cNvSpPr>
              <a:spLocks noChangeArrowheads="1"/>
            </p:cNvSpPr>
            <p:nvPr/>
          </p:nvSpPr>
          <p:spPr bwMode="auto">
            <a:xfrm>
              <a:off x="1098"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199" name="Text Box 195"/>
            <p:cNvSpPr txBox="1">
              <a:spLocks noChangeArrowheads="1"/>
            </p:cNvSpPr>
            <p:nvPr/>
          </p:nvSpPr>
          <p:spPr bwMode="auto">
            <a:xfrm>
              <a:off x="111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0" name="Rectangle 196"/>
            <p:cNvSpPr>
              <a:spLocks noChangeArrowheads="1"/>
            </p:cNvSpPr>
            <p:nvPr/>
          </p:nvSpPr>
          <p:spPr bwMode="auto">
            <a:xfrm>
              <a:off x="1330"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1" name="Text Box 197"/>
            <p:cNvSpPr txBox="1">
              <a:spLocks noChangeArrowheads="1"/>
            </p:cNvSpPr>
            <p:nvPr/>
          </p:nvSpPr>
          <p:spPr bwMode="auto">
            <a:xfrm>
              <a:off x="1344"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2" name="Rectangle 198"/>
            <p:cNvSpPr>
              <a:spLocks noChangeArrowheads="1"/>
            </p:cNvSpPr>
            <p:nvPr/>
          </p:nvSpPr>
          <p:spPr bwMode="auto">
            <a:xfrm>
              <a:off x="1562"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3" name="Text Box 199"/>
            <p:cNvSpPr txBox="1">
              <a:spLocks noChangeArrowheads="1"/>
            </p:cNvSpPr>
            <p:nvPr/>
          </p:nvSpPr>
          <p:spPr bwMode="auto">
            <a:xfrm>
              <a:off x="1576"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4" name="Rectangle 200"/>
            <p:cNvSpPr>
              <a:spLocks noChangeArrowheads="1"/>
            </p:cNvSpPr>
            <p:nvPr/>
          </p:nvSpPr>
          <p:spPr bwMode="auto">
            <a:xfrm>
              <a:off x="1794"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5" name="Text Box 201"/>
            <p:cNvSpPr txBox="1">
              <a:spLocks noChangeArrowheads="1"/>
            </p:cNvSpPr>
            <p:nvPr/>
          </p:nvSpPr>
          <p:spPr bwMode="auto">
            <a:xfrm>
              <a:off x="1808"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6" name="Rectangle 202"/>
            <p:cNvSpPr>
              <a:spLocks noChangeArrowheads="1"/>
            </p:cNvSpPr>
            <p:nvPr/>
          </p:nvSpPr>
          <p:spPr bwMode="auto">
            <a:xfrm>
              <a:off x="1794" y="3080"/>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7" name="Text Box 203"/>
            <p:cNvSpPr txBox="1">
              <a:spLocks noChangeArrowheads="1"/>
            </p:cNvSpPr>
            <p:nvPr/>
          </p:nvSpPr>
          <p:spPr bwMode="auto">
            <a:xfrm>
              <a:off x="1808"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08" name="Rectangle 204"/>
            <p:cNvSpPr>
              <a:spLocks noChangeArrowheads="1"/>
            </p:cNvSpPr>
            <p:nvPr/>
          </p:nvSpPr>
          <p:spPr bwMode="auto">
            <a:xfrm>
              <a:off x="1794" y="3256"/>
              <a:ext cx="237"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09" name="Text Box 205"/>
            <p:cNvSpPr txBox="1">
              <a:spLocks noChangeArrowheads="1"/>
            </p:cNvSpPr>
            <p:nvPr/>
          </p:nvSpPr>
          <p:spPr bwMode="auto">
            <a:xfrm>
              <a:off x="1808"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0" name="Rectangle 206"/>
            <p:cNvSpPr>
              <a:spLocks noChangeArrowheads="1"/>
            </p:cNvSpPr>
            <p:nvPr/>
          </p:nvSpPr>
          <p:spPr bwMode="auto">
            <a:xfrm>
              <a:off x="1794" y="3432"/>
              <a:ext cx="238"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1" name="Text Box 207"/>
            <p:cNvSpPr txBox="1">
              <a:spLocks noChangeArrowheads="1"/>
            </p:cNvSpPr>
            <p:nvPr/>
          </p:nvSpPr>
          <p:spPr bwMode="auto">
            <a:xfrm>
              <a:off x="1808"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2" name="Rectangle 208"/>
            <p:cNvSpPr>
              <a:spLocks noChangeArrowheads="1"/>
            </p:cNvSpPr>
            <p:nvPr/>
          </p:nvSpPr>
          <p:spPr bwMode="auto">
            <a:xfrm>
              <a:off x="1794"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3" name="Text Box 209"/>
            <p:cNvSpPr txBox="1">
              <a:spLocks noChangeArrowheads="1"/>
            </p:cNvSpPr>
            <p:nvPr/>
          </p:nvSpPr>
          <p:spPr bwMode="auto">
            <a:xfrm>
              <a:off x="1808"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4" name="Rectangle 210"/>
            <p:cNvSpPr>
              <a:spLocks noChangeArrowheads="1"/>
            </p:cNvSpPr>
            <p:nvPr/>
          </p:nvSpPr>
          <p:spPr bwMode="auto">
            <a:xfrm>
              <a:off x="1794"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5" name="Text Box 211"/>
            <p:cNvSpPr txBox="1">
              <a:spLocks noChangeArrowheads="1"/>
            </p:cNvSpPr>
            <p:nvPr/>
          </p:nvSpPr>
          <p:spPr bwMode="auto">
            <a:xfrm>
              <a:off x="180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6" name="Rectangle 212"/>
            <p:cNvSpPr>
              <a:spLocks noChangeArrowheads="1"/>
            </p:cNvSpPr>
            <p:nvPr/>
          </p:nvSpPr>
          <p:spPr bwMode="auto">
            <a:xfrm>
              <a:off x="1562"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7" name="Text Box 213"/>
            <p:cNvSpPr txBox="1">
              <a:spLocks noChangeArrowheads="1"/>
            </p:cNvSpPr>
            <p:nvPr/>
          </p:nvSpPr>
          <p:spPr bwMode="auto">
            <a:xfrm>
              <a:off x="1576"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18" name="Rectangle 214"/>
            <p:cNvSpPr>
              <a:spLocks noChangeArrowheads="1"/>
            </p:cNvSpPr>
            <p:nvPr/>
          </p:nvSpPr>
          <p:spPr bwMode="auto">
            <a:xfrm>
              <a:off x="133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19" name="Text Box 215"/>
            <p:cNvSpPr txBox="1">
              <a:spLocks noChangeArrowheads="1"/>
            </p:cNvSpPr>
            <p:nvPr/>
          </p:nvSpPr>
          <p:spPr bwMode="auto">
            <a:xfrm>
              <a:off x="134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0" name="Rectangle 216"/>
            <p:cNvSpPr>
              <a:spLocks noChangeArrowheads="1"/>
            </p:cNvSpPr>
            <p:nvPr/>
          </p:nvSpPr>
          <p:spPr bwMode="auto">
            <a:xfrm>
              <a:off x="1098"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1" name="Text Box 217"/>
            <p:cNvSpPr txBox="1">
              <a:spLocks noChangeArrowheads="1"/>
            </p:cNvSpPr>
            <p:nvPr/>
          </p:nvSpPr>
          <p:spPr bwMode="auto">
            <a:xfrm>
              <a:off x="111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2" name="Rectangle 218"/>
            <p:cNvSpPr>
              <a:spLocks noChangeArrowheads="1"/>
            </p:cNvSpPr>
            <p:nvPr/>
          </p:nvSpPr>
          <p:spPr bwMode="auto">
            <a:xfrm>
              <a:off x="874"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3" name="Text Box 219"/>
            <p:cNvSpPr txBox="1">
              <a:spLocks noChangeArrowheads="1"/>
            </p:cNvSpPr>
            <p:nvPr/>
          </p:nvSpPr>
          <p:spPr bwMode="auto">
            <a:xfrm>
              <a:off x="888"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4" name="Rectangle 220"/>
            <p:cNvSpPr>
              <a:spLocks noChangeArrowheads="1"/>
            </p:cNvSpPr>
            <p:nvPr/>
          </p:nvSpPr>
          <p:spPr bwMode="auto">
            <a:xfrm>
              <a:off x="650"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5" name="Text Box 221"/>
            <p:cNvSpPr txBox="1">
              <a:spLocks noChangeArrowheads="1"/>
            </p:cNvSpPr>
            <p:nvPr/>
          </p:nvSpPr>
          <p:spPr bwMode="auto">
            <a:xfrm>
              <a:off x="664"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6" name="Rectangle 222"/>
            <p:cNvSpPr>
              <a:spLocks noChangeArrowheads="1"/>
            </p:cNvSpPr>
            <p:nvPr/>
          </p:nvSpPr>
          <p:spPr bwMode="auto">
            <a:xfrm>
              <a:off x="65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7" name="Text Box 223"/>
            <p:cNvSpPr txBox="1">
              <a:spLocks noChangeArrowheads="1"/>
            </p:cNvSpPr>
            <p:nvPr/>
          </p:nvSpPr>
          <p:spPr bwMode="auto">
            <a:xfrm>
              <a:off x="66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28" name="Rectangle 224"/>
            <p:cNvSpPr>
              <a:spLocks noChangeArrowheads="1"/>
            </p:cNvSpPr>
            <p:nvPr/>
          </p:nvSpPr>
          <p:spPr bwMode="auto">
            <a:xfrm>
              <a:off x="874" y="2552"/>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29" name="Text Box 225"/>
            <p:cNvSpPr txBox="1">
              <a:spLocks noChangeArrowheads="1"/>
            </p:cNvSpPr>
            <p:nvPr/>
          </p:nvSpPr>
          <p:spPr bwMode="auto">
            <a:xfrm>
              <a:off x="88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0" name="Rectangle 226"/>
            <p:cNvSpPr>
              <a:spLocks noChangeArrowheads="1"/>
            </p:cNvSpPr>
            <p:nvPr/>
          </p:nvSpPr>
          <p:spPr bwMode="auto">
            <a:xfrm>
              <a:off x="109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1" name="Text Box 227"/>
            <p:cNvSpPr txBox="1">
              <a:spLocks noChangeArrowheads="1"/>
            </p:cNvSpPr>
            <p:nvPr/>
          </p:nvSpPr>
          <p:spPr bwMode="auto">
            <a:xfrm>
              <a:off x="111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2" name="Rectangle 228"/>
            <p:cNvSpPr>
              <a:spLocks noChangeArrowheads="1"/>
            </p:cNvSpPr>
            <p:nvPr/>
          </p:nvSpPr>
          <p:spPr bwMode="auto">
            <a:xfrm>
              <a:off x="1330"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3" name="Text Box 229"/>
            <p:cNvSpPr txBox="1">
              <a:spLocks noChangeArrowheads="1"/>
            </p:cNvSpPr>
            <p:nvPr/>
          </p:nvSpPr>
          <p:spPr bwMode="auto">
            <a:xfrm>
              <a:off x="1344"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4" name="Rectangle 230"/>
            <p:cNvSpPr>
              <a:spLocks noChangeArrowheads="1"/>
            </p:cNvSpPr>
            <p:nvPr/>
          </p:nvSpPr>
          <p:spPr bwMode="auto">
            <a:xfrm>
              <a:off x="1562"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5" name="Text Box 231"/>
            <p:cNvSpPr txBox="1">
              <a:spLocks noChangeArrowheads="1"/>
            </p:cNvSpPr>
            <p:nvPr/>
          </p:nvSpPr>
          <p:spPr bwMode="auto">
            <a:xfrm>
              <a:off x="1576"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6" name="Rectangle 232"/>
            <p:cNvSpPr>
              <a:spLocks noChangeArrowheads="1"/>
            </p:cNvSpPr>
            <p:nvPr/>
          </p:nvSpPr>
          <p:spPr bwMode="auto">
            <a:xfrm>
              <a:off x="1794"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7" name="Text Box 233"/>
            <p:cNvSpPr txBox="1">
              <a:spLocks noChangeArrowheads="1"/>
            </p:cNvSpPr>
            <p:nvPr/>
          </p:nvSpPr>
          <p:spPr bwMode="auto">
            <a:xfrm>
              <a:off x="1808"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38" name="Rectangle 234"/>
            <p:cNvSpPr>
              <a:spLocks noChangeArrowheads="1"/>
            </p:cNvSpPr>
            <p:nvPr/>
          </p:nvSpPr>
          <p:spPr bwMode="auto">
            <a:xfrm>
              <a:off x="2026"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39" name="Text Box 235"/>
            <p:cNvSpPr txBox="1">
              <a:spLocks noChangeArrowheads="1"/>
            </p:cNvSpPr>
            <p:nvPr/>
          </p:nvSpPr>
          <p:spPr bwMode="auto">
            <a:xfrm>
              <a:off x="2040"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0" name="Rectangle 236"/>
            <p:cNvSpPr>
              <a:spLocks noChangeArrowheads="1"/>
            </p:cNvSpPr>
            <p:nvPr/>
          </p:nvSpPr>
          <p:spPr bwMode="auto">
            <a:xfrm>
              <a:off x="2026" y="272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1" name="Text Box 237"/>
            <p:cNvSpPr txBox="1">
              <a:spLocks noChangeArrowheads="1"/>
            </p:cNvSpPr>
            <p:nvPr/>
          </p:nvSpPr>
          <p:spPr bwMode="auto">
            <a:xfrm>
              <a:off x="2040"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2" name="Rectangle 238"/>
            <p:cNvSpPr>
              <a:spLocks noChangeArrowheads="1"/>
            </p:cNvSpPr>
            <p:nvPr/>
          </p:nvSpPr>
          <p:spPr bwMode="auto">
            <a:xfrm>
              <a:off x="2026" y="2904"/>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3" name="Text Box 239"/>
            <p:cNvSpPr txBox="1">
              <a:spLocks noChangeArrowheads="1"/>
            </p:cNvSpPr>
            <p:nvPr/>
          </p:nvSpPr>
          <p:spPr bwMode="auto">
            <a:xfrm>
              <a:off x="2040"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4" name="Rectangle 240"/>
            <p:cNvSpPr>
              <a:spLocks noChangeArrowheads="1"/>
            </p:cNvSpPr>
            <p:nvPr/>
          </p:nvSpPr>
          <p:spPr bwMode="auto">
            <a:xfrm>
              <a:off x="2026"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5" name="Text Box 241"/>
            <p:cNvSpPr txBox="1">
              <a:spLocks noChangeArrowheads="1"/>
            </p:cNvSpPr>
            <p:nvPr/>
          </p:nvSpPr>
          <p:spPr bwMode="auto">
            <a:xfrm>
              <a:off x="2040"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6" name="Rectangle 242"/>
            <p:cNvSpPr>
              <a:spLocks noChangeArrowheads="1"/>
            </p:cNvSpPr>
            <p:nvPr/>
          </p:nvSpPr>
          <p:spPr bwMode="auto">
            <a:xfrm>
              <a:off x="2026"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7" name="Text Box 243"/>
            <p:cNvSpPr txBox="1">
              <a:spLocks noChangeArrowheads="1"/>
            </p:cNvSpPr>
            <p:nvPr/>
          </p:nvSpPr>
          <p:spPr bwMode="auto">
            <a:xfrm>
              <a:off x="2040"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48" name="Rectangle 244"/>
            <p:cNvSpPr>
              <a:spLocks noChangeArrowheads="1"/>
            </p:cNvSpPr>
            <p:nvPr/>
          </p:nvSpPr>
          <p:spPr bwMode="auto">
            <a:xfrm>
              <a:off x="2026"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49" name="Text Box 245"/>
            <p:cNvSpPr txBox="1">
              <a:spLocks noChangeArrowheads="1"/>
            </p:cNvSpPr>
            <p:nvPr/>
          </p:nvSpPr>
          <p:spPr bwMode="auto">
            <a:xfrm>
              <a:off x="2040"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0" name="Rectangle 246"/>
            <p:cNvSpPr>
              <a:spLocks noChangeArrowheads="1"/>
            </p:cNvSpPr>
            <p:nvPr/>
          </p:nvSpPr>
          <p:spPr bwMode="auto">
            <a:xfrm>
              <a:off x="2026" y="360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1" name="Text Box 247"/>
            <p:cNvSpPr txBox="1">
              <a:spLocks noChangeArrowheads="1"/>
            </p:cNvSpPr>
            <p:nvPr/>
          </p:nvSpPr>
          <p:spPr bwMode="auto">
            <a:xfrm>
              <a:off x="2040"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2" name="Rectangle 248"/>
            <p:cNvSpPr>
              <a:spLocks noChangeArrowheads="1"/>
            </p:cNvSpPr>
            <p:nvPr/>
          </p:nvSpPr>
          <p:spPr bwMode="auto">
            <a:xfrm>
              <a:off x="2258" y="3608"/>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3" name="Text Box 249"/>
            <p:cNvSpPr txBox="1">
              <a:spLocks noChangeArrowheads="1"/>
            </p:cNvSpPr>
            <p:nvPr/>
          </p:nvSpPr>
          <p:spPr bwMode="auto">
            <a:xfrm>
              <a:off x="2272" y="359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4" name="Rectangle 250"/>
            <p:cNvSpPr>
              <a:spLocks noChangeArrowheads="1"/>
            </p:cNvSpPr>
            <p:nvPr/>
          </p:nvSpPr>
          <p:spPr bwMode="auto">
            <a:xfrm>
              <a:off x="2258" y="343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5" name="Text Box 251"/>
            <p:cNvSpPr txBox="1">
              <a:spLocks noChangeArrowheads="1"/>
            </p:cNvSpPr>
            <p:nvPr/>
          </p:nvSpPr>
          <p:spPr bwMode="auto">
            <a:xfrm>
              <a:off x="2272" y="341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6" name="Rectangle 252"/>
            <p:cNvSpPr>
              <a:spLocks noChangeArrowheads="1"/>
            </p:cNvSpPr>
            <p:nvPr/>
          </p:nvSpPr>
          <p:spPr bwMode="auto">
            <a:xfrm>
              <a:off x="65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7" name="Text Box 253"/>
            <p:cNvSpPr txBox="1">
              <a:spLocks noChangeArrowheads="1"/>
            </p:cNvSpPr>
            <p:nvPr/>
          </p:nvSpPr>
          <p:spPr bwMode="auto">
            <a:xfrm>
              <a:off x="66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58" name="Rectangle 254"/>
            <p:cNvSpPr>
              <a:spLocks noChangeArrowheads="1"/>
            </p:cNvSpPr>
            <p:nvPr/>
          </p:nvSpPr>
          <p:spPr bwMode="auto">
            <a:xfrm>
              <a:off x="874" y="2376"/>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59" name="Text Box 255"/>
            <p:cNvSpPr txBox="1">
              <a:spLocks noChangeArrowheads="1"/>
            </p:cNvSpPr>
            <p:nvPr/>
          </p:nvSpPr>
          <p:spPr bwMode="auto">
            <a:xfrm>
              <a:off x="88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0" name="Rectangle 256"/>
            <p:cNvSpPr>
              <a:spLocks noChangeArrowheads="1"/>
            </p:cNvSpPr>
            <p:nvPr/>
          </p:nvSpPr>
          <p:spPr bwMode="auto">
            <a:xfrm>
              <a:off x="109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1" name="Text Box 257"/>
            <p:cNvSpPr txBox="1">
              <a:spLocks noChangeArrowheads="1"/>
            </p:cNvSpPr>
            <p:nvPr/>
          </p:nvSpPr>
          <p:spPr bwMode="auto">
            <a:xfrm>
              <a:off x="111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2" name="Rectangle 258"/>
            <p:cNvSpPr>
              <a:spLocks noChangeArrowheads="1"/>
            </p:cNvSpPr>
            <p:nvPr/>
          </p:nvSpPr>
          <p:spPr bwMode="auto">
            <a:xfrm>
              <a:off x="1330"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3" name="Text Box 259"/>
            <p:cNvSpPr txBox="1">
              <a:spLocks noChangeArrowheads="1"/>
            </p:cNvSpPr>
            <p:nvPr/>
          </p:nvSpPr>
          <p:spPr bwMode="auto">
            <a:xfrm>
              <a:off x="1344"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4" name="Rectangle 260"/>
            <p:cNvSpPr>
              <a:spLocks noChangeArrowheads="1"/>
            </p:cNvSpPr>
            <p:nvPr/>
          </p:nvSpPr>
          <p:spPr bwMode="auto">
            <a:xfrm>
              <a:off x="1562"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5" name="Text Box 261"/>
            <p:cNvSpPr txBox="1">
              <a:spLocks noChangeArrowheads="1"/>
            </p:cNvSpPr>
            <p:nvPr/>
          </p:nvSpPr>
          <p:spPr bwMode="auto">
            <a:xfrm>
              <a:off x="1576"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6" name="Rectangle 262"/>
            <p:cNvSpPr>
              <a:spLocks noChangeArrowheads="1"/>
            </p:cNvSpPr>
            <p:nvPr/>
          </p:nvSpPr>
          <p:spPr bwMode="auto">
            <a:xfrm>
              <a:off x="1794"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7" name="Text Box 263"/>
            <p:cNvSpPr txBox="1">
              <a:spLocks noChangeArrowheads="1"/>
            </p:cNvSpPr>
            <p:nvPr/>
          </p:nvSpPr>
          <p:spPr bwMode="auto">
            <a:xfrm>
              <a:off x="1808"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68" name="Rectangle 264"/>
            <p:cNvSpPr>
              <a:spLocks noChangeArrowheads="1"/>
            </p:cNvSpPr>
            <p:nvPr/>
          </p:nvSpPr>
          <p:spPr bwMode="auto">
            <a:xfrm>
              <a:off x="2026"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69" name="Text Box 265"/>
            <p:cNvSpPr txBox="1">
              <a:spLocks noChangeArrowheads="1"/>
            </p:cNvSpPr>
            <p:nvPr/>
          </p:nvSpPr>
          <p:spPr bwMode="auto">
            <a:xfrm>
              <a:off x="2040"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0" name="Rectangle 266"/>
            <p:cNvSpPr>
              <a:spLocks noChangeArrowheads="1"/>
            </p:cNvSpPr>
            <p:nvPr/>
          </p:nvSpPr>
          <p:spPr bwMode="auto">
            <a:xfrm>
              <a:off x="2258" y="237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1" name="Text Box 267"/>
            <p:cNvSpPr txBox="1">
              <a:spLocks noChangeArrowheads="1"/>
            </p:cNvSpPr>
            <p:nvPr/>
          </p:nvSpPr>
          <p:spPr bwMode="auto">
            <a:xfrm>
              <a:off x="2272" y="235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2" name="Rectangle 268"/>
            <p:cNvSpPr>
              <a:spLocks noChangeArrowheads="1"/>
            </p:cNvSpPr>
            <p:nvPr/>
          </p:nvSpPr>
          <p:spPr bwMode="auto">
            <a:xfrm>
              <a:off x="2258" y="2552"/>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3" name="Text Box 269"/>
            <p:cNvSpPr txBox="1">
              <a:spLocks noChangeArrowheads="1"/>
            </p:cNvSpPr>
            <p:nvPr/>
          </p:nvSpPr>
          <p:spPr bwMode="auto">
            <a:xfrm>
              <a:off x="2272" y="2534"/>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4" name="Rectangle 270"/>
            <p:cNvSpPr>
              <a:spLocks noChangeArrowheads="1"/>
            </p:cNvSpPr>
            <p:nvPr/>
          </p:nvSpPr>
          <p:spPr bwMode="auto">
            <a:xfrm>
              <a:off x="2258" y="2728"/>
              <a:ext cx="230" cy="17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5" name="Text Box 271"/>
            <p:cNvSpPr txBox="1">
              <a:spLocks noChangeArrowheads="1"/>
            </p:cNvSpPr>
            <p:nvPr/>
          </p:nvSpPr>
          <p:spPr bwMode="auto">
            <a:xfrm>
              <a:off x="2272" y="2710"/>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6" name="Rectangle 272"/>
            <p:cNvSpPr>
              <a:spLocks noChangeArrowheads="1"/>
            </p:cNvSpPr>
            <p:nvPr/>
          </p:nvSpPr>
          <p:spPr bwMode="auto">
            <a:xfrm>
              <a:off x="2258" y="2904"/>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7" name="Text Box 273"/>
            <p:cNvSpPr txBox="1">
              <a:spLocks noChangeArrowheads="1"/>
            </p:cNvSpPr>
            <p:nvPr/>
          </p:nvSpPr>
          <p:spPr bwMode="auto">
            <a:xfrm>
              <a:off x="2272" y="2886"/>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78" name="Rectangle 274"/>
            <p:cNvSpPr>
              <a:spLocks noChangeArrowheads="1"/>
            </p:cNvSpPr>
            <p:nvPr/>
          </p:nvSpPr>
          <p:spPr bwMode="auto">
            <a:xfrm>
              <a:off x="2258" y="3080"/>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79" name="Text Box 275"/>
            <p:cNvSpPr txBox="1">
              <a:spLocks noChangeArrowheads="1"/>
            </p:cNvSpPr>
            <p:nvPr/>
          </p:nvSpPr>
          <p:spPr bwMode="auto">
            <a:xfrm>
              <a:off x="2272" y="3062"/>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80" name="Rectangle 276"/>
            <p:cNvSpPr>
              <a:spLocks noChangeArrowheads="1"/>
            </p:cNvSpPr>
            <p:nvPr/>
          </p:nvSpPr>
          <p:spPr bwMode="auto">
            <a:xfrm>
              <a:off x="2258" y="3256"/>
              <a:ext cx="23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1" name="Text Box 277"/>
            <p:cNvSpPr txBox="1">
              <a:spLocks noChangeArrowheads="1"/>
            </p:cNvSpPr>
            <p:nvPr/>
          </p:nvSpPr>
          <p:spPr bwMode="auto">
            <a:xfrm>
              <a:off x="2272" y="3238"/>
              <a:ext cx="2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282" name="Rectangle 278"/>
            <p:cNvSpPr>
              <a:spLocks noChangeArrowheads="1"/>
            </p:cNvSpPr>
            <p:nvPr/>
          </p:nvSpPr>
          <p:spPr bwMode="auto">
            <a:xfrm>
              <a:off x="638" y="2370"/>
              <a:ext cx="1852" cy="14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283" name="Line 279"/>
            <p:cNvSpPr>
              <a:spLocks noChangeShapeType="1"/>
            </p:cNvSpPr>
            <p:nvPr/>
          </p:nvSpPr>
          <p:spPr bwMode="auto">
            <a:xfrm>
              <a:off x="870" y="237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4" name="Line 280"/>
            <p:cNvSpPr>
              <a:spLocks noChangeShapeType="1"/>
            </p:cNvSpPr>
            <p:nvPr/>
          </p:nvSpPr>
          <p:spPr bwMode="auto">
            <a:xfrm>
              <a:off x="1101"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5" name="Line 281"/>
            <p:cNvSpPr>
              <a:spLocks noChangeShapeType="1"/>
            </p:cNvSpPr>
            <p:nvPr/>
          </p:nvSpPr>
          <p:spPr bwMode="auto">
            <a:xfrm>
              <a:off x="1325" y="2368"/>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6" name="Line 282"/>
            <p:cNvSpPr>
              <a:spLocks noChangeShapeType="1"/>
            </p:cNvSpPr>
            <p:nvPr/>
          </p:nvSpPr>
          <p:spPr bwMode="auto">
            <a:xfrm>
              <a:off x="1556" y="2374"/>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7" name="Line 283"/>
            <p:cNvSpPr>
              <a:spLocks noChangeShapeType="1"/>
            </p:cNvSpPr>
            <p:nvPr/>
          </p:nvSpPr>
          <p:spPr bwMode="auto">
            <a:xfrm>
              <a:off x="1795" y="2379"/>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8" name="Line 284"/>
            <p:cNvSpPr>
              <a:spLocks noChangeShapeType="1"/>
            </p:cNvSpPr>
            <p:nvPr/>
          </p:nvSpPr>
          <p:spPr bwMode="auto">
            <a:xfrm>
              <a:off x="2026"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89" name="Line 285"/>
            <p:cNvSpPr>
              <a:spLocks noChangeShapeType="1"/>
            </p:cNvSpPr>
            <p:nvPr/>
          </p:nvSpPr>
          <p:spPr bwMode="auto">
            <a:xfrm>
              <a:off x="2257" y="2377"/>
              <a:ext cx="0" cy="14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0" name="Line 286"/>
            <p:cNvSpPr>
              <a:spLocks noChangeShapeType="1"/>
            </p:cNvSpPr>
            <p:nvPr/>
          </p:nvSpPr>
          <p:spPr bwMode="auto">
            <a:xfrm>
              <a:off x="638" y="2550"/>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1" name="Line 287"/>
            <p:cNvSpPr>
              <a:spLocks noChangeShapeType="1"/>
            </p:cNvSpPr>
            <p:nvPr/>
          </p:nvSpPr>
          <p:spPr bwMode="auto">
            <a:xfrm>
              <a:off x="639" y="272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2" name="Line 288"/>
            <p:cNvSpPr>
              <a:spLocks noChangeShapeType="1"/>
            </p:cNvSpPr>
            <p:nvPr/>
          </p:nvSpPr>
          <p:spPr bwMode="auto">
            <a:xfrm>
              <a:off x="641" y="2899"/>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3" name="Line 289"/>
            <p:cNvSpPr>
              <a:spLocks noChangeShapeType="1"/>
            </p:cNvSpPr>
            <p:nvPr/>
          </p:nvSpPr>
          <p:spPr bwMode="auto">
            <a:xfrm>
              <a:off x="636" y="3078"/>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4" name="Line 290"/>
            <p:cNvSpPr>
              <a:spLocks noChangeShapeType="1"/>
            </p:cNvSpPr>
            <p:nvPr/>
          </p:nvSpPr>
          <p:spPr bwMode="auto">
            <a:xfrm>
              <a:off x="637" y="326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5" name="Line 291"/>
            <p:cNvSpPr>
              <a:spLocks noChangeShapeType="1"/>
            </p:cNvSpPr>
            <p:nvPr/>
          </p:nvSpPr>
          <p:spPr bwMode="auto">
            <a:xfrm>
              <a:off x="645" y="3427"/>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296" name="Line 292"/>
            <p:cNvSpPr>
              <a:spLocks noChangeShapeType="1"/>
            </p:cNvSpPr>
            <p:nvPr/>
          </p:nvSpPr>
          <p:spPr bwMode="auto">
            <a:xfrm>
              <a:off x="640" y="3606"/>
              <a:ext cx="18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grpSp>
      <p:sp>
        <p:nvSpPr>
          <p:cNvPr id="297" name="Text Box 293"/>
          <p:cNvSpPr txBox="1">
            <a:spLocks noChangeArrowheads="1"/>
          </p:cNvSpPr>
          <p:nvPr/>
        </p:nvSpPr>
        <p:spPr bwMode="auto">
          <a:xfrm>
            <a:off x="1095539" y="4391689"/>
            <a:ext cx="91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rgbClr val="0070C0"/>
                </a:solidFill>
              </a:rPr>
              <a:t>边缘图</a:t>
            </a:r>
            <a:endParaRPr lang="en-US" altLang="zh-CN" sz="2000" b="1" dirty="0">
              <a:solidFill>
                <a:srgbClr val="0070C0"/>
              </a:solidFill>
            </a:endParaRPr>
          </a:p>
        </p:txBody>
      </p:sp>
      <p:sp>
        <p:nvSpPr>
          <p:cNvPr id="620" name="Rectangle 180"/>
          <p:cNvSpPr>
            <a:spLocks noChangeArrowheads="1"/>
          </p:cNvSpPr>
          <p:nvPr/>
        </p:nvSpPr>
        <p:spPr bwMode="auto">
          <a:xfrm>
            <a:off x="5230277" y="563029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1" name="Text Box 181"/>
          <p:cNvSpPr txBox="1">
            <a:spLocks noChangeArrowheads="1"/>
          </p:cNvSpPr>
          <p:nvPr/>
        </p:nvSpPr>
        <p:spPr bwMode="auto">
          <a:xfrm>
            <a:off x="5245443" y="560684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22" name="Rectangle 182"/>
          <p:cNvSpPr>
            <a:spLocks noChangeArrowheads="1"/>
          </p:cNvSpPr>
          <p:nvPr/>
        </p:nvSpPr>
        <p:spPr bwMode="auto">
          <a:xfrm>
            <a:off x="5472934" y="563029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3" name="Text Box 183"/>
          <p:cNvSpPr txBox="1">
            <a:spLocks noChangeArrowheads="1"/>
          </p:cNvSpPr>
          <p:nvPr/>
        </p:nvSpPr>
        <p:spPr bwMode="auto">
          <a:xfrm>
            <a:off x="5488100" y="560684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24" name="Rectangle 184"/>
          <p:cNvSpPr>
            <a:spLocks noChangeArrowheads="1"/>
          </p:cNvSpPr>
          <p:nvPr/>
        </p:nvSpPr>
        <p:spPr bwMode="auto">
          <a:xfrm>
            <a:off x="5715590" y="563029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25" name="Text Box 185"/>
          <p:cNvSpPr txBox="1">
            <a:spLocks noChangeArrowheads="1"/>
          </p:cNvSpPr>
          <p:nvPr/>
        </p:nvSpPr>
        <p:spPr bwMode="auto">
          <a:xfrm>
            <a:off x="5730756" y="5606841"/>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0" name="Rectangle 190"/>
          <p:cNvSpPr>
            <a:spLocks noChangeArrowheads="1"/>
          </p:cNvSpPr>
          <p:nvPr/>
        </p:nvSpPr>
        <p:spPr bwMode="auto">
          <a:xfrm>
            <a:off x="5230277" y="5400934"/>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1" name="Text Box 191"/>
          <p:cNvSpPr txBox="1">
            <a:spLocks noChangeArrowheads="1"/>
          </p:cNvSpPr>
          <p:nvPr/>
        </p:nvSpPr>
        <p:spPr bwMode="auto">
          <a:xfrm>
            <a:off x="5245443" y="537747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2" name="Rectangle 192"/>
          <p:cNvSpPr>
            <a:spLocks noChangeArrowheads="1"/>
          </p:cNvSpPr>
          <p:nvPr/>
        </p:nvSpPr>
        <p:spPr bwMode="auto">
          <a:xfrm>
            <a:off x="5472934" y="5400934"/>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3" name="Text Box 193"/>
          <p:cNvSpPr txBox="1">
            <a:spLocks noChangeArrowheads="1"/>
          </p:cNvSpPr>
          <p:nvPr/>
        </p:nvSpPr>
        <p:spPr bwMode="auto">
          <a:xfrm>
            <a:off x="5488100" y="537747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34" name="Rectangle 194"/>
          <p:cNvSpPr>
            <a:spLocks noChangeArrowheads="1"/>
          </p:cNvSpPr>
          <p:nvPr/>
        </p:nvSpPr>
        <p:spPr bwMode="auto">
          <a:xfrm>
            <a:off x="5715590" y="5400934"/>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35" name="Text Box 195"/>
          <p:cNvSpPr txBox="1">
            <a:spLocks noChangeArrowheads="1"/>
          </p:cNvSpPr>
          <p:nvPr/>
        </p:nvSpPr>
        <p:spPr bwMode="auto">
          <a:xfrm>
            <a:off x="5730756" y="5377476"/>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56" name="Rectangle 216"/>
          <p:cNvSpPr>
            <a:spLocks noChangeArrowheads="1"/>
          </p:cNvSpPr>
          <p:nvPr/>
        </p:nvSpPr>
        <p:spPr bwMode="auto">
          <a:xfrm>
            <a:off x="5715590" y="517156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57" name="Text Box 217"/>
          <p:cNvSpPr txBox="1">
            <a:spLocks noChangeArrowheads="1"/>
          </p:cNvSpPr>
          <p:nvPr/>
        </p:nvSpPr>
        <p:spPr bwMode="auto">
          <a:xfrm>
            <a:off x="5730756" y="514811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58" name="Rectangle 218"/>
          <p:cNvSpPr>
            <a:spLocks noChangeArrowheads="1"/>
          </p:cNvSpPr>
          <p:nvPr/>
        </p:nvSpPr>
        <p:spPr bwMode="auto">
          <a:xfrm>
            <a:off x="5472934" y="5171569"/>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59" name="Text Box 219"/>
          <p:cNvSpPr txBox="1">
            <a:spLocks noChangeArrowheads="1"/>
          </p:cNvSpPr>
          <p:nvPr/>
        </p:nvSpPr>
        <p:spPr bwMode="auto">
          <a:xfrm>
            <a:off x="5488100" y="514811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0" name="Rectangle 220"/>
          <p:cNvSpPr>
            <a:spLocks noChangeArrowheads="1"/>
          </p:cNvSpPr>
          <p:nvPr/>
        </p:nvSpPr>
        <p:spPr bwMode="auto">
          <a:xfrm>
            <a:off x="5230277" y="5171569"/>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1" name="Text Box 221"/>
          <p:cNvSpPr txBox="1">
            <a:spLocks noChangeArrowheads="1"/>
          </p:cNvSpPr>
          <p:nvPr/>
        </p:nvSpPr>
        <p:spPr bwMode="auto">
          <a:xfrm>
            <a:off x="5245443" y="514811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2" name="Rectangle 222"/>
          <p:cNvSpPr>
            <a:spLocks noChangeArrowheads="1"/>
          </p:cNvSpPr>
          <p:nvPr/>
        </p:nvSpPr>
        <p:spPr bwMode="auto">
          <a:xfrm>
            <a:off x="5230277" y="4942205"/>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3" name="Text Box 223"/>
          <p:cNvSpPr txBox="1">
            <a:spLocks noChangeArrowheads="1"/>
          </p:cNvSpPr>
          <p:nvPr/>
        </p:nvSpPr>
        <p:spPr bwMode="auto">
          <a:xfrm>
            <a:off x="5245443" y="491874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4" name="Rectangle 224"/>
          <p:cNvSpPr>
            <a:spLocks noChangeArrowheads="1"/>
          </p:cNvSpPr>
          <p:nvPr/>
        </p:nvSpPr>
        <p:spPr bwMode="auto">
          <a:xfrm>
            <a:off x="5472934" y="4942205"/>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5" name="Text Box 225"/>
          <p:cNvSpPr txBox="1">
            <a:spLocks noChangeArrowheads="1"/>
          </p:cNvSpPr>
          <p:nvPr/>
        </p:nvSpPr>
        <p:spPr bwMode="auto">
          <a:xfrm>
            <a:off x="5488100" y="491874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66" name="Rectangle 226"/>
          <p:cNvSpPr>
            <a:spLocks noChangeArrowheads="1"/>
          </p:cNvSpPr>
          <p:nvPr/>
        </p:nvSpPr>
        <p:spPr bwMode="auto">
          <a:xfrm>
            <a:off x="5715590" y="4942205"/>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67" name="Text Box 227"/>
          <p:cNvSpPr txBox="1">
            <a:spLocks noChangeArrowheads="1"/>
          </p:cNvSpPr>
          <p:nvPr/>
        </p:nvSpPr>
        <p:spPr bwMode="auto">
          <a:xfrm>
            <a:off x="5730756" y="4918747"/>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2" name="Rectangle 252"/>
          <p:cNvSpPr>
            <a:spLocks noChangeArrowheads="1"/>
          </p:cNvSpPr>
          <p:nvPr/>
        </p:nvSpPr>
        <p:spPr bwMode="auto">
          <a:xfrm>
            <a:off x="5230277" y="4712840"/>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3" name="Text Box 253"/>
          <p:cNvSpPr txBox="1">
            <a:spLocks noChangeArrowheads="1"/>
          </p:cNvSpPr>
          <p:nvPr/>
        </p:nvSpPr>
        <p:spPr bwMode="auto">
          <a:xfrm>
            <a:off x="5245443" y="468938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4" name="Rectangle 254"/>
          <p:cNvSpPr>
            <a:spLocks noChangeArrowheads="1"/>
          </p:cNvSpPr>
          <p:nvPr/>
        </p:nvSpPr>
        <p:spPr bwMode="auto">
          <a:xfrm>
            <a:off x="5472934" y="4712840"/>
            <a:ext cx="249156" cy="231971"/>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5" name="Text Box 255"/>
          <p:cNvSpPr txBox="1">
            <a:spLocks noChangeArrowheads="1"/>
          </p:cNvSpPr>
          <p:nvPr/>
        </p:nvSpPr>
        <p:spPr bwMode="auto">
          <a:xfrm>
            <a:off x="5488100" y="468938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696" name="Rectangle 256"/>
          <p:cNvSpPr>
            <a:spLocks noChangeArrowheads="1"/>
          </p:cNvSpPr>
          <p:nvPr/>
        </p:nvSpPr>
        <p:spPr bwMode="auto">
          <a:xfrm>
            <a:off x="5715590" y="4712840"/>
            <a:ext cx="249156" cy="23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1800">
              <a:ea typeface="华文彩云" panose="02010800040101010101" pitchFamily="2" charset="-122"/>
            </a:endParaRPr>
          </a:p>
        </p:txBody>
      </p:sp>
      <p:sp>
        <p:nvSpPr>
          <p:cNvPr id="697" name="Text Box 257"/>
          <p:cNvSpPr txBox="1">
            <a:spLocks noChangeArrowheads="1"/>
          </p:cNvSpPr>
          <p:nvPr/>
        </p:nvSpPr>
        <p:spPr bwMode="auto">
          <a:xfrm>
            <a:off x="5730756" y="4689382"/>
            <a:ext cx="223157" cy="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endParaRPr lang="en-CA" altLang="zh-CN" sz="1600">
              <a:ea typeface="华文彩云" panose="02010800040101010101" pitchFamily="2" charset="-122"/>
            </a:endParaRPr>
          </a:p>
        </p:txBody>
      </p:sp>
      <p:sp>
        <p:nvSpPr>
          <p:cNvPr id="720" name="Line 280"/>
          <p:cNvSpPr>
            <a:spLocks noChangeShapeType="1"/>
          </p:cNvSpPr>
          <p:nvPr/>
        </p:nvSpPr>
        <p:spPr bwMode="auto">
          <a:xfrm>
            <a:off x="5718840" y="4714143"/>
            <a:ext cx="0" cy="91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26" name="Line 286"/>
          <p:cNvSpPr>
            <a:spLocks noChangeShapeType="1"/>
          </p:cNvSpPr>
          <p:nvPr/>
        </p:nvSpPr>
        <p:spPr bwMode="auto">
          <a:xfrm>
            <a:off x="5478553" y="493959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3" name="Line 280"/>
          <p:cNvSpPr>
            <a:spLocks noChangeShapeType="1"/>
          </p:cNvSpPr>
          <p:nvPr/>
        </p:nvSpPr>
        <p:spPr bwMode="auto">
          <a:xfrm>
            <a:off x="5475688" y="4717570"/>
            <a:ext cx="0" cy="91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4" name="Line 286"/>
          <p:cNvSpPr>
            <a:spLocks noChangeShapeType="1"/>
          </p:cNvSpPr>
          <p:nvPr/>
        </p:nvSpPr>
        <p:spPr bwMode="auto">
          <a:xfrm>
            <a:off x="5475688" y="5171569"/>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5" name="Line 286"/>
          <p:cNvSpPr>
            <a:spLocks noChangeShapeType="1"/>
          </p:cNvSpPr>
          <p:nvPr/>
        </p:nvSpPr>
        <p:spPr bwMode="auto">
          <a:xfrm>
            <a:off x="5469850" y="540394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6" name="Line 286"/>
          <p:cNvSpPr>
            <a:spLocks noChangeShapeType="1"/>
          </p:cNvSpPr>
          <p:nvPr/>
        </p:nvSpPr>
        <p:spPr bwMode="auto">
          <a:xfrm>
            <a:off x="5479927" y="472000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7" name="Line 286"/>
          <p:cNvSpPr>
            <a:spLocks noChangeShapeType="1"/>
          </p:cNvSpPr>
          <p:nvPr/>
        </p:nvSpPr>
        <p:spPr bwMode="auto">
          <a:xfrm>
            <a:off x="5473844" y="5630409"/>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8" name="Line 286"/>
          <p:cNvSpPr>
            <a:spLocks noChangeShapeType="1"/>
          </p:cNvSpPr>
          <p:nvPr/>
        </p:nvSpPr>
        <p:spPr bwMode="auto">
          <a:xfrm>
            <a:off x="5714507" y="5630988"/>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39" name="Line 286"/>
          <p:cNvSpPr>
            <a:spLocks noChangeShapeType="1"/>
          </p:cNvSpPr>
          <p:nvPr/>
        </p:nvSpPr>
        <p:spPr bwMode="auto">
          <a:xfrm>
            <a:off x="5718617" y="5405603"/>
            <a:ext cx="25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40" name="Line 280"/>
          <p:cNvSpPr>
            <a:spLocks noChangeShapeType="1"/>
          </p:cNvSpPr>
          <p:nvPr/>
        </p:nvSpPr>
        <p:spPr bwMode="auto">
          <a:xfrm>
            <a:off x="5964746" y="5400934"/>
            <a:ext cx="0" cy="23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741" name="Text Box 293"/>
          <p:cNvSpPr txBox="1">
            <a:spLocks noChangeArrowheads="1"/>
          </p:cNvSpPr>
          <p:nvPr/>
        </p:nvSpPr>
        <p:spPr bwMode="auto">
          <a:xfrm>
            <a:off x="5135982" y="4381622"/>
            <a:ext cx="91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smtClean="0">
                <a:solidFill>
                  <a:srgbClr val="0070C0"/>
                </a:solidFill>
              </a:rPr>
              <a:t>模板</a:t>
            </a:r>
            <a:endParaRPr lang="en-US" altLang="zh-CN" sz="2000" b="1" dirty="0">
              <a:solidFill>
                <a:srgbClr val="0070C0"/>
              </a:solidFill>
            </a:endParaRPr>
          </a:p>
        </p:txBody>
      </p:sp>
      <p:sp>
        <p:nvSpPr>
          <p:cNvPr id="6" name="文本框 5"/>
          <p:cNvSpPr txBox="1"/>
          <p:nvPr/>
        </p:nvSpPr>
        <p:spPr>
          <a:xfrm>
            <a:off x="5416818" y="5362379"/>
            <a:ext cx="364202" cy="307777"/>
          </a:xfrm>
          <a:prstGeom prst="rect">
            <a:avLst/>
          </a:prstGeom>
          <a:noFill/>
        </p:spPr>
        <p:txBody>
          <a:bodyPr wrap="none" rtlCol="0">
            <a:spAutoFit/>
          </a:bodyPr>
          <a:lstStyle/>
          <a:p>
            <a:r>
              <a:rPr lang="zh-CN" altLang="en-US" sz="1400" b="1" dirty="0" smtClean="0">
                <a:solidFill>
                  <a:srgbClr val="FF0000"/>
                </a:solidFill>
              </a:rPr>
              <a:t>＋</a:t>
            </a:r>
            <a:endParaRPr lang="zh-CN" altLang="en-US" b="1" dirty="0">
              <a:solidFill>
                <a:srgbClr val="FF0000"/>
              </a:solidFill>
            </a:endParaRPr>
          </a:p>
        </p:txBody>
      </p:sp>
      <p:sp>
        <p:nvSpPr>
          <p:cNvPr id="887" name="Text Box 148"/>
          <p:cNvSpPr txBox="1">
            <a:spLocks noChangeArrowheads="1"/>
          </p:cNvSpPr>
          <p:nvPr/>
        </p:nvSpPr>
        <p:spPr bwMode="auto">
          <a:xfrm>
            <a:off x="6650481" y="4376109"/>
            <a:ext cx="16284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smtClean="0">
                <a:solidFill>
                  <a:srgbClr val="0070C0"/>
                </a:solidFill>
              </a:rPr>
              <a:t>倒角变换距离</a:t>
            </a:r>
            <a:endParaRPr lang="en-US" altLang="zh-CN" sz="2000" b="1" dirty="0">
              <a:solidFill>
                <a:srgbClr val="0070C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608713913"/>
              </p:ext>
            </p:extLst>
          </p:nvPr>
        </p:nvGraphicFramePr>
        <p:xfrm>
          <a:off x="6217051" y="4679651"/>
          <a:ext cx="2358624" cy="1829296"/>
        </p:xfrm>
        <a:graphic>
          <a:graphicData uri="http://schemas.openxmlformats.org/drawingml/2006/table">
            <a:tbl>
              <a:tblPr firstRow="1" bandRow="1">
                <a:tableStyleId>{5940675A-B579-460E-94D1-54222C63F5DA}</a:tableStyleId>
              </a:tblPr>
              <a:tblGrid>
                <a:gridCol w="294828">
                  <a:extLst>
                    <a:ext uri="{9D8B030D-6E8A-4147-A177-3AD203B41FA5}">
                      <a16:colId xmlns:a16="http://schemas.microsoft.com/office/drawing/2014/main" val="1768988616"/>
                    </a:ext>
                  </a:extLst>
                </a:gridCol>
                <a:gridCol w="294828">
                  <a:extLst>
                    <a:ext uri="{9D8B030D-6E8A-4147-A177-3AD203B41FA5}">
                      <a16:colId xmlns:a16="http://schemas.microsoft.com/office/drawing/2014/main" val="3700337294"/>
                    </a:ext>
                  </a:extLst>
                </a:gridCol>
                <a:gridCol w="294828">
                  <a:extLst>
                    <a:ext uri="{9D8B030D-6E8A-4147-A177-3AD203B41FA5}">
                      <a16:colId xmlns:a16="http://schemas.microsoft.com/office/drawing/2014/main" val="778463899"/>
                    </a:ext>
                  </a:extLst>
                </a:gridCol>
                <a:gridCol w="294828">
                  <a:extLst>
                    <a:ext uri="{9D8B030D-6E8A-4147-A177-3AD203B41FA5}">
                      <a16:colId xmlns:a16="http://schemas.microsoft.com/office/drawing/2014/main" val="2936723710"/>
                    </a:ext>
                  </a:extLst>
                </a:gridCol>
                <a:gridCol w="294828">
                  <a:extLst>
                    <a:ext uri="{9D8B030D-6E8A-4147-A177-3AD203B41FA5}">
                      <a16:colId xmlns:a16="http://schemas.microsoft.com/office/drawing/2014/main" val="4259019150"/>
                    </a:ext>
                  </a:extLst>
                </a:gridCol>
                <a:gridCol w="294828">
                  <a:extLst>
                    <a:ext uri="{9D8B030D-6E8A-4147-A177-3AD203B41FA5}">
                      <a16:colId xmlns:a16="http://schemas.microsoft.com/office/drawing/2014/main" val="1420597223"/>
                    </a:ext>
                  </a:extLst>
                </a:gridCol>
                <a:gridCol w="294828">
                  <a:extLst>
                    <a:ext uri="{9D8B030D-6E8A-4147-A177-3AD203B41FA5}">
                      <a16:colId xmlns:a16="http://schemas.microsoft.com/office/drawing/2014/main" val="199393733"/>
                    </a:ext>
                  </a:extLst>
                </a:gridCol>
                <a:gridCol w="294828">
                  <a:extLst>
                    <a:ext uri="{9D8B030D-6E8A-4147-A177-3AD203B41FA5}">
                      <a16:colId xmlns:a16="http://schemas.microsoft.com/office/drawing/2014/main" val="3022063251"/>
                    </a:ext>
                  </a:extLst>
                </a:gridCol>
              </a:tblGrid>
              <a:tr h="228662">
                <a:tc>
                  <a:txBody>
                    <a:bodyPr/>
                    <a:lstStyle/>
                    <a:p>
                      <a:r>
                        <a:rPr lang="en-US" altLang="zh-CN" sz="800" dirty="0" smtClean="0"/>
                        <a:t>1</a:t>
                      </a:r>
                      <a:endParaRPr lang="zh-CN" altLang="en-US" sz="800" dirty="0"/>
                    </a:p>
                  </a:txBody>
                  <a:tcPr/>
                </a:tc>
                <a:tc>
                  <a:txBody>
                    <a:bodyPr/>
                    <a:lstStyle/>
                    <a:p>
                      <a:r>
                        <a:rPr lang="en-US" altLang="zh-CN" sz="800" dirty="0" smtClean="0"/>
                        <a:t>1</a:t>
                      </a:r>
                      <a:endParaRPr lang="zh-CN" altLang="en-US" sz="800" dirty="0"/>
                    </a:p>
                  </a:txBody>
                  <a:tcPr/>
                </a:tc>
                <a:tc>
                  <a:txBody>
                    <a:bodyPr/>
                    <a:lstStyle/>
                    <a:p>
                      <a:r>
                        <a:rPr lang="en-US" altLang="zh-CN" sz="800" dirty="0" smtClean="0"/>
                        <a:t>3</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1963822265"/>
                  </a:ext>
                </a:extLst>
              </a:tr>
              <a:tr h="228662">
                <a:tc>
                  <a:txBody>
                    <a:bodyPr/>
                    <a:lstStyle/>
                    <a:p>
                      <a:r>
                        <a:rPr lang="en-US" altLang="zh-CN" sz="800" dirty="0" smtClean="0"/>
                        <a:t>2</a:t>
                      </a:r>
                      <a:endParaRPr lang="zh-CN" altLang="en-US" sz="800" dirty="0"/>
                    </a:p>
                  </a:txBody>
                  <a:tcPr/>
                </a:tc>
                <a:tc>
                  <a:txBody>
                    <a:bodyPr/>
                    <a:lstStyle/>
                    <a:p>
                      <a:r>
                        <a:rPr lang="en-US" altLang="zh-CN" sz="800" dirty="0" smtClean="0"/>
                        <a:t>1</a:t>
                      </a:r>
                      <a:endParaRPr lang="zh-CN" altLang="en-US" sz="800" dirty="0"/>
                    </a:p>
                  </a:txBody>
                  <a:tcPr/>
                </a:tc>
                <a:tc>
                  <a:txBody>
                    <a:bodyPr/>
                    <a:lstStyle/>
                    <a:p>
                      <a:r>
                        <a:rPr lang="en-US" altLang="zh-CN" sz="800" dirty="0" smtClean="0"/>
                        <a:t>4</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725361612"/>
                  </a:ext>
                </a:extLst>
              </a:tr>
              <a:tr h="228662">
                <a:tc>
                  <a:txBody>
                    <a:bodyPr/>
                    <a:lstStyle/>
                    <a:p>
                      <a:r>
                        <a:rPr lang="en-US" altLang="zh-CN" sz="800" dirty="0" smtClean="0"/>
                        <a:t>3</a:t>
                      </a:r>
                      <a:endParaRPr lang="zh-CN" altLang="en-US" sz="800" dirty="0"/>
                    </a:p>
                  </a:txBody>
                  <a:tcPr/>
                </a:tc>
                <a:tc>
                  <a:txBody>
                    <a:bodyPr/>
                    <a:lstStyle/>
                    <a:p>
                      <a:r>
                        <a:rPr lang="en-US" altLang="zh-CN" sz="800" dirty="0" smtClean="0"/>
                        <a:t>1</a:t>
                      </a:r>
                      <a:endParaRPr lang="zh-CN" altLang="en-US" sz="800" dirty="0"/>
                    </a:p>
                  </a:txBody>
                  <a:tcPr/>
                </a:tc>
                <a:tc>
                  <a:txBody>
                    <a:bodyPr/>
                    <a:lstStyle/>
                    <a:p>
                      <a:r>
                        <a:rPr lang="en-US" altLang="zh-CN" sz="800" dirty="0" smtClean="0"/>
                        <a:t>5</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extLst>
                  <a:ext uri="{0D108BD9-81ED-4DB2-BD59-A6C34878D82A}">
                    <a16:rowId xmlns:a16="http://schemas.microsoft.com/office/drawing/2014/main" val="2547516507"/>
                  </a:ext>
                </a:extLst>
              </a:tr>
              <a:tr h="228662">
                <a:tc>
                  <a:txBody>
                    <a:bodyPr/>
                    <a:lstStyle/>
                    <a:p>
                      <a:r>
                        <a:rPr lang="en-US" altLang="zh-CN" sz="800" dirty="0" smtClean="0"/>
                        <a:t>4</a:t>
                      </a:r>
                      <a:endParaRPr lang="zh-CN" altLang="en-US" sz="800" dirty="0"/>
                    </a:p>
                  </a:txBody>
                  <a:tcPr/>
                </a:tc>
                <a:tc>
                  <a:txBody>
                    <a:bodyPr/>
                    <a:lstStyle/>
                    <a:p>
                      <a:r>
                        <a:rPr lang="en-US" altLang="zh-CN" sz="800" dirty="0" smtClean="0"/>
                        <a:t>0</a:t>
                      </a:r>
                      <a:endParaRPr lang="zh-CN" altLang="en-US" sz="800" dirty="0"/>
                    </a:p>
                  </a:txBody>
                  <a:tcPr/>
                </a:tc>
                <a:tc>
                  <a:txBody>
                    <a:bodyPr/>
                    <a:lstStyle/>
                    <a:p>
                      <a:r>
                        <a:rPr lang="en-US" altLang="zh-CN" sz="800" dirty="0" smtClean="0"/>
                        <a:t>4</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extLst>
                  <a:ext uri="{0D108BD9-81ED-4DB2-BD59-A6C34878D82A}">
                    <a16:rowId xmlns:a16="http://schemas.microsoft.com/office/drawing/2014/main" val="1225522541"/>
                  </a:ext>
                </a:extLst>
              </a:tr>
              <a:tr h="228662">
                <a:tc>
                  <a:txBody>
                    <a:bodyPr/>
                    <a:lstStyle/>
                    <a:p>
                      <a:r>
                        <a:rPr lang="en-US" altLang="zh-CN" sz="800" dirty="0" smtClean="0"/>
                        <a:t>6</a:t>
                      </a:r>
                      <a:endParaRPr lang="zh-CN" altLang="en-US" sz="800" dirty="0"/>
                    </a:p>
                  </a:txBody>
                  <a:tcPr/>
                </a:tc>
                <a:tc>
                  <a:txBody>
                    <a:bodyPr/>
                    <a:lstStyle/>
                    <a:p>
                      <a:r>
                        <a:rPr lang="en-US" altLang="zh-CN" sz="800" dirty="0" smtClean="0"/>
                        <a:t>2</a:t>
                      </a:r>
                      <a:endParaRPr lang="zh-CN" altLang="en-US" sz="800" dirty="0"/>
                    </a:p>
                  </a:txBody>
                  <a:tcPr/>
                </a:tc>
                <a:tc>
                  <a:txBody>
                    <a:bodyPr/>
                    <a:lstStyle/>
                    <a:p>
                      <a:r>
                        <a:rPr lang="en-US" altLang="zh-CN" sz="800" dirty="0" smtClean="0"/>
                        <a:t>5</a:t>
                      </a:r>
                      <a:endParaRPr lang="zh-CN" altLang="en-US" sz="800" dirty="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a:p>
                  </a:txBody>
                  <a:tcPr/>
                </a:tc>
                <a:extLst>
                  <a:ext uri="{0D108BD9-81ED-4DB2-BD59-A6C34878D82A}">
                    <a16:rowId xmlns:a16="http://schemas.microsoft.com/office/drawing/2014/main" val="419189375"/>
                  </a:ext>
                </a:extLst>
              </a:tr>
              <a:tr h="228662">
                <a:tc>
                  <a:txBody>
                    <a:bodyPr/>
                    <a:lstStyle/>
                    <a:p>
                      <a:r>
                        <a:rPr lang="en-US" altLang="zh-CN" sz="800" dirty="0" smtClean="0"/>
                        <a:t>9</a:t>
                      </a:r>
                      <a:endParaRPr lang="zh-CN" altLang="en-US" sz="800" dirty="0"/>
                    </a:p>
                  </a:txBody>
                  <a:tcPr/>
                </a:tc>
                <a:tc>
                  <a:txBody>
                    <a:bodyPr/>
                    <a:lstStyle/>
                    <a:p>
                      <a:r>
                        <a:rPr lang="en-US" altLang="zh-CN" sz="800" dirty="0" smtClean="0"/>
                        <a:t>5</a:t>
                      </a:r>
                      <a:endParaRPr lang="zh-CN" altLang="en-US" sz="800" dirty="0"/>
                    </a:p>
                  </a:txBody>
                  <a:tcPr/>
                </a:tc>
                <a:tc>
                  <a:txBody>
                    <a:bodyPr/>
                    <a:lstStyle/>
                    <a:p>
                      <a:r>
                        <a:rPr lang="en-US" altLang="zh-CN" sz="800" dirty="0" smtClean="0"/>
                        <a:t>6</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extLst>
                  <a:ext uri="{0D108BD9-81ED-4DB2-BD59-A6C34878D82A}">
                    <a16:rowId xmlns:a16="http://schemas.microsoft.com/office/drawing/2014/main" val="3814334591"/>
                  </a:ext>
                </a:extLst>
              </a:tr>
              <a:tr h="228662">
                <a:tc>
                  <a:txBody>
                    <a:bodyPr/>
                    <a:lstStyle/>
                    <a:p>
                      <a:r>
                        <a:rPr lang="en-US" altLang="zh-CN" sz="800" dirty="0" smtClean="0"/>
                        <a:t>13</a:t>
                      </a:r>
                      <a:endParaRPr lang="zh-CN" altLang="en-US" sz="800" dirty="0"/>
                    </a:p>
                  </a:txBody>
                  <a:tcPr/>
                </a:tc>
                <a:tc>
                  <a:txBody>
                    <a:bodyPr/>
                    <a:lstStyle/>
                    <a:p>
                      <a:r>
                        <a:rPr lang="en-US" altLang="zh-CN" sz="800" dirty="0" smtClean="0"/>
                        <a:t>9</a:t>
                      </a:r>
                      <a:endParaRPr lang="zh-CN" altLang="en-US" sz="800" dirty="0"/>
                    </a:p>
                  </a:txBody>
                  <a:tcPr/>
                </a:tc>
                <a:tc>
                  <a:txBody>
                    <a:bodyPr/>
                    <a:lstStyle/>
                    <a:p>
                      <a:r>
                        <a:rPr lang="en-US" altLang="zh-CN" sz="800" dirty="0" smtClean="0"/>
                        <a:t>8</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dirty="0"/>
                    </a:p>
                  </a:txBody>
                  <a:tcPr/>
                </a:tc>
                <a:tc>
                  <a:txBody>
                    <a:bodyPr/>
                    <a:lstStyle/>
                    <a:p>
                      <a:endParaRPr lang="zh-CN" altLang="en-US" sz="800" dirty="0"/>
                    </a:p>
                  </a:txBody>
                  <a:tcPr/>
                </a:tc>
                <a:extLst>
                  <a:ext uri="{0D108BD9-81ED-4DB2-BD59-A6C34878D82A}">
                    <a16:rowId xmlns:a16="http://schemas.microsoft.com/office/drawing/2014/main" val="3021665647"/>
                  </a:ext>
                </a:extLst>
              </a:tr>
              <a:tr h="228662">
                <a:tc>
                  <a:txBody>
                    <a:bodyPr/>
                    <a:lstStyle/>
                    <a:p>
                      <a:r>
                        <a:rPr lang="en-US" altLang="zh-CN" sz="800" dirty="0" smtClean="0"/>
                        <a:t>18</a:t>
                      </a:r>
                      <a:endParaRPr lang="zh-CN" altLang="en-US" sz="800" dirty="0"/>
                    </a:p>
                  </a:txBody>
                  <a:tcPr/>
                </a:tc>
                <a:tc>
                  <a:txBody>
                    <a:bodyPr/>
                    <a:lstStyle/>
                    <a:p>
                      <a:r>
                        <a:rPr lang="en-US" altLang="zh-CN" sz="800" dirty="0" smtClean="0"/>
                        <a:t>14</a:t>
                      </a:r>
                      <a:endParaRPr lang="zh-CN" altLang="en-US" sz="800" dirty="0"/>
                    </a:p>
                  </a:txBody>
                  <a:tcPr/>
                </a:tc>
                <a:tc>
                  <a:txBody>
                    <a:bodyPr/>
                    <a:lstStyle/>
                    <a:p>
                      <a:r>
                        <a:rPr lang="en-US" altLang="zh-CN" sz="800" dirty="0" smtClean="0"/>
                        <a:t>13</a:t>
                      </a:r>
                      <a:endParaRPr lang="zh-CN" altLang="en-US" sz="800" dirty="0"/>
                    </a:p>
                  </a:txBody>
                  <a:tcPr/>
                </a:tc>
                <a:tc>
                  <a:txBody>
                    <a:bodyPr/>
                    <a:lstStyle/>
                    <a:p>
                      <a:endParaRPr lang="zh-CN" altLang="en-US" sz="800" dirty="0"/>
                    </a:p>
                  </a:txBody>
                  <a:tcPr/>
                </a:tc>
                <a:tc>
                  <a:txBody>
                    <a:bodyPr/>
                    <a:lstStyle/>
                    <a:p>
                      <a:endParaRPr lang="zh-CN" altLang="en-US" sz="800"/>
                    </a:p>
                  </a:txBody>
                  <a:tcPr/>
                </a:tc>
                <a:tc>
                  <a:txBody>
                    <a:bodyPr/>
                    <a:lstStyle/>
                    <a:p>
                      <a:endParaRPr lang="zh-CN" altLang="en-US" sz="800"/>
                    </a:p>
                  </a:txBody>
                  <a:tcPr/>
                </a:tc>
                <a:tc>
                  <a:txBody>
                    <a:bodyPr/>
                    <a:lstStyle/>
                    <a:p>
                      <a:endParaRPr lang="zh-CN" altLang="en-US" sz="800" dirty="0"/>
                    </a:p>
                  </a:txBody>
                  <a:tcPr/>
                </a:tc>
                <a:tc>
                  <a:txBody>
                    <a:bodyPr/>
                    <a:lstStyle/>
                    <a:p>
                      <a:endParaRPr lang="zh-CN" altLang="en-US" sz="800" dirty="0"/>
                    </a:p>
                  </a:txBody>
                  <a:tcPr/>
                </a:tc>
                <a:extLst>
                  <a:ext uri="{0D108BD9-81ED-4DB2-BD59-A6C34878D82A}">
                    <a16:rowId xmlns:a16="http://schemas.microsoft.com/office/drawing/2014/main" val="3424359355"/>
                  </a:ext>
                </a:extLst>
              </a:tr>
            </a:tbl>
          </a:graphicData>
        </a:graphic>
      </p:graphicFrame>
      <p:sp>
        <p:nvSpPr>
          <p:cNvPr id="888" name="文本框 887"/>
          <p:cNvSpPr txBox="1"/>
          <p:nvPr/>
        </p:nvSpPr>
        <p:spPr>
          <a:xfrm>
            <a:off x="5289355" y="5934765"/>
            <a:ext cx="748923" cy="26161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100" dirty="0" smtClean="0"/>
              <a:t>参考原点</a:t>
            </a:r>
            <a:endParaRPr lang="zh-CN" altLang="en-US" sz="1100" dirty="0"/>
          </a:p>
        </p:txBody>
      </p:sp>
      <p:cxnSp>
        <p:nvCxnSpPr>
          <p:cNvPr id="891" name="直接箭头连接符 890"/>
          <p:cNvCxnSpPr>
            <a:stCxn id="888" idx="0"/>
            <a:endCxn id="6" idx="2"/>
          </p:cNvCxnSpPr>
          <p:nvPr/>
        </p:nvCxnSpPr>
        <p:spPr bwMode="auto">
          <a:xfrm flipH="1" flipV="1">
            <a:off x="5598919" y="5670156"/>
            <a:ext cx="64898" cy="264609"/>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94" name="文本框 893"/>
          <p:cNvSpPr txBox="1"/>
          <p:nvPr/>
        </p:nvSpPr>
        <p:spPr>
          <a:xfrm>
            <a:off x="6226812" y="6493916"/>
            <a:ext cx="2339102" cy="307777"/>
          </a:xfrm>
          <a:prstGeom prst="rect">
            <a:avLst/>
          </a:prstGeom>
          <a:noFill/>
        </p:spPr>
        <p:txBody>
          <a:bodyPr wrap="none" rtlCol="0">
            <a:spAutoFit/>
          </a:bodyPr>
          <a:lstStyle/>
          <a:p>
            <a:r>
              <a:rPr lang="zh-CN" altLang="en-US" sz="1400" dirty="0" smtClean="0"/>
              <a:t>（后面五列结果自行计算）</a:t>
            </a:r>
            <a:endParaRPr lang="zh-CN" altLang="en-US" sz="1400" dirty="0"/>
          </a:p>
        </p:txBody>
      </p:sp>
    </p:spTree>
    <p:extLst>
      <p:ext uri="{BB962C8B-B14F-4D97-AF65-F5344CB8AC3E}">
        <p14:creationId xmlns:p14="http://schemas.microsoft.com/office/powerpoint/2010/main" val="404560991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p:sp>
        <p:nvSpPr>
          <p:cNvPr id="3" name="内容占位符 2"/>
          <p:cNvSpPr>
            <a:spLocks noGrp="1"/>
          </p:cNvSpPr>
          <p:nvPr>
            <p:ph idx="1"/>
          </p:nvPr>
        </p:nvSpPr>
        <p:spPr/>
        <p:txBody>
          <a:bodyPr/>
          <a:lstStyle/>
          <a:p>
            <a:r>
              <a:rPr lang="zh-CN" altLang="en-US" dirty="0"/>
              <a:t>距离变换实例</a:t>
            </a:r>
            <a:endParaRPr lang="en-US" altLang="zh-CN" dirty="0"/>
          </a:p>
          <a:p>
            <a:pPr lvl="1"/>
            <a:r>
              <a:rPr lang="zh-CN" altLang="en-US" dirty="0"/>
              <a:t>在距离变换的结果中，每个位置的值表示这个位置到最近的边缘点（或者其他二值化的图片结构）的距离</a:t>
            </a:r>
          </a:p>
        </p:txBody>
      </p:sp>
      <p:pic>
        <p:nvPicPr>
          <p:cNvPr id="4" name="Picture 15" descr="edge_m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034" y="3209967"/>
            <a:ext cx="21971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mouse_dist_transform_color.jpg"/>
          <p:cNvPicPr>
            <a:picLocks noChangeAspect="1"/>
          </p:cNvPicPr>
          <p:nvPr/>
        </p:nvPicPr>
        <p:blipFill>
          <a:blip r:embed="rId3">
            <a:extLst>
              <a:ext uri="{28A0092B-C50C-407E-A947-70E740481C1C}">
                <a14:useLocalDpi xmlns:a14="http://schemas.microsoft.com/office/drawing/2010/main" val="0"/>
              </a:ext>
            </a:extLst>
          </a:blip>
          <a:srcRect l="26807" t="5269" r="22260" b="9105"/>
          <a:stretch>
            <a:fillRect/>
          </a:stretch>
        </p:blipFill>
        <p:spPr bwMode="auto">
          <a:xfrm>
            <a:off x="6155429" y="3146283"/>
            <a:ext cx="2247901" cy="194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ou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2729" y="3209967"/>
            <a:ext cx="2224087"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08935" y="5091155"/>
            <a:ext cx="1971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smtClean="0"/>
              <a:t>原图</a:t>
            </a:r>
            <a:endParaRPr lang="en-US" altLang="zh-CN" sz="2000" dirty="0"/>
          </a:p>
        </p:txBody>
      </p:sp>
      <p:sp>
        <p:nvSpPr>
          <p:cNvPr id="8" name="TextBox 14"/>
          <p:cNvSpPr txBox="1">
            <a:spLocks noChangeArrowheads="1"/>
          </p:cNvSpPr>
          <p:nvPr/>
        </p:nvSpPr>
        <p:spPr bwMode="auto">
          <a:xfrm>
            <a:off x="5910262" y="5100940"/>
            <a:ext cx="2665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smtClean="0"/>
              <a:t>距离变换结果</a:t>
            </a:r>
            <a:endParaRPr lang="en-US" altLang="zh-CN" sz="2000" dirty="0"/>
          </a:p>
        </p:txBody>
      </p:sp>
      <p:sp>
        <p:nvSpPr>
          <p:cNvPr id="9" name="TextBox 15"/>
          <p:cNvSpPr txBox="1">
            <a:spLocks noChangeArrowheads="1"/>
          </p:cNvSpPr>
          <p:nvPr/>
        </p:nvSpPr>
        <p:spPr bwMode="auto">
          <a:xfrm>
            <a:off x="3339817" y="5073692"/>
            <a:ext cx="2665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smtClean="0"/>
              <a:t>边缘检测结果</a:t>
            </a:r>
            <a:endParaRPr lang="en-US" altLang="zh-CN" sz="2000" dirty="0"/>
          </a:p>
        </p:txBody>
      </p:sp>
      <mc:AlternateContent xmlns:mc="http://schemas.openxmlformats.org/markup-compatibility/2006" xmlns:a14="http://schemas.microsoft.com/office/drawing/2010/main">
        <mc:Choice Requires="a14">
          <p:sp>
            <p:nvSpPr>
              <p:cNvPr id="10" name="矩形 9"/>
              <p:cNvSpPr/>
              <p:nvPr/>
            </p:nvSpPr>
            <p:spPr>
              <a:xfrm>
                <a:off x="3073568" y="2562524"/>
                <a:ext cx="29458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b="1"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𝑬</m:t>
                              </m:r>
                            </m:sub>
                          </m:sSub>
                        </m:fName>
                        <m:e>
                          <m:r>
                            <a:rPr lang="en-US" altLang="zh-CN" i="1">
                              <a:latin typeface="Cambria Math" panose="02040503050406030204" pitchFamily="18" charset="0"/>
                            </a:rPr>
                            <m:t>𝑑𝑖𝑠𝑡</m:t>
                          </m:r>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073568" y="2562524"/>
                <a:ext cx="2945871"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968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en-US" altLang="zh-CN" dirty="0" smtClean="0"/>
                  <a:t>1-D</a:t>
                </a:r>
                <a:r>
                  <a:rPr lang="zh-CN" altLang="en-US" dirty="0"/>
                  <a:t>距离变换</a:t>
                </a:r>
                <a:endParaRPr lang="en-US" altLang="zh-CN" dirty="0"/>
              </a:p>
              <a:p>
                <a:pPr lvl="1">
                  <a:spcAft>
                    <a:spcPts val="600"/>
                  </a:spcAft>
                </a:pPr>
                <a:r>
                  <a:rPr lang="en-US" altLang="zh-CN" dirty="0"/>
                  <a:t>1-D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r>
                      <a:rPr lang="zh-CN" altLang="en-US" i="1">
                        <a:latin typeface="Cambria Math" panose="02040503050406030204" pitchFamily="18" charset="0"/>
                      </a:rPr>
                      <m:t>范数</m:t>
                    </m:r>
                  </m:oMath>
                </a14:m>
                <a:r>
                  <a:rPr lang="zh-CN" altLang="en-US" dirty="0"/>
                  <a:t>的距离变换是一个计算复杂度为</a:t>
                </a:r>
                <a:r>
                  <a:rPr lang="en-US" altLang="zh-CN" dirty="0"/>
                  <a:t>O(n)</a:t>
                </a:r>
                <a:r>
                  <a:rPr lang="zh-CN" altLang="en-US" dirty="0"/>
                  <a:t>的算法</a:t>
                </a:r>
                <a:endParaRPr lang="en-US" altLang="zh-CN" dirty="0"/>
              </a:p>
              <a:p>
                <a:pPr lvl="1">
                  <a:spcAft>
                    <a:spcPts val="600"/>
                  </a:spcAft>
                </a:pPr>
                <a:r>
                  <a:rPr lang="zh-CN" altLang="en-US" dirty="0"/>
                  <a:t>算法步骤</a:t>
                </a:r>
                <a:endParaRPr lang="en-US" altLang="zh-CN" dirty="0"/>
              </a:p>
              <a:p>
                <a:pPr marL="1366837" lvl="2" indent="-457200">
                  <a:spcAft>
                    <a:spcPts val="600"/>
                  </a:spcAft>
                  <a:buFont typeface="+mj-lt"/>
                  <a:buAutoNum type="arabicPeriod"/>
                </a:pPr>
                <a:r>
                  <a:rPr lang="zh-CN" altLang="en-US" sz="2000" dirty="0"/>
                  <a:t>对图中任意位置的值进行初始化，当</a:t>
                </a:r>
                <a:r>
                  <a:rPr lang="en-US" altLang="zh-CN" sz="2000" dirty="0"/>
                  <a:t>j</a:t>
                </a:r>
                <a:r>
                  <a:rPr lang="zh-CN" altLang="en-US" sz="2000" dirty="0"/>
                  <a:t>在特征</a:t>
                </a:r>
                <a:r>
                  <a:rPr lang="en-US" altLang="zh-CN" sz="2000" dirty="0"/>
                  <a:t>P</a:t>
                </a:r>
                <a:r>
                  <a:rPr lang="zh-CN" altLang="en-US" sz="2000" dirty="0"/>
                  <a:t>中时初始化为</a:t>
                </a:r>
                <a:r>
                  <a:rPr lang="en-US" altLang="zh-CN" sz="2000" dirty="0"/>
                  <a:t>0</a:t>
                </a:r>
                <a:r>
                  <a:rPr lang="zh-CN" altLang="en-US" sz="2000" dirty="0"/>
                  <a:t>，否则初始化为</a:t>
                </a:r>
                <a:r>
                  <a:rPr lang="en-US" altLang="zh-CN" sz="2000" dirty="0" err="1"/>
                  <a:t>inf</a:t>
                </a:r>
                <a:r>
                  <a:rPr lang="zh-CN" altLang="en-US" sz="2000" dirty="0"/>
                  <a:t>。将第</a:t>
                </a:r>
                <a14:m>
                  <m:oMath xmlns:m="http://schemas.openxmlformats.org/officeDocument/2006/math">
                    <m:r>
                      <a:rPr lang="en-US" altLang="zh-CN" sz="2000" b="0" i="0" smtClean="0">
                        <a:latin typeface="Cambria Math" panose="02040503050406030204" pitchFamily="18" charset="0"/>
                      </a:rPr>
                      <m:t> </m:t>
                    </m:r>
                    <m:r>
                      <a:rPr lang="en-US" altLang="zh-CN" sz="2000" i="1">
                        <a:latin typeface="Cambria Math" panose="02040503050406030204" pitchFamily="18" charset="0"/>
                      </a:rPr>
                      <m:t>𝑗</m:t>
                    </m:r>
                    <m:r>
                      <a:rPr lang="en-US" altLang="zh-CN" sz="2000" b="0" i="1" smtClean="0">
                        <a:latin typeface="Cambria Math" panose="02040503050406030204" pitchFamily="18" charset="0"/>
                      </a:rPr>
                      <m:t> </m:t>
                    </m:r>
                  </m:oMath>
                </a14:m>
                <a:r>
                  <a:rPr lang="zh-CN" altLang="en-US" sz="2000" dirty="0"/>
                  <a:t>个位置的值记为</a:t>
                </a:r>
                <a14:m>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oMath>
                </a14:m>
                <a:endParaRPr lang="en-US" altLang="zh-CN" sz="2000" dirty="0"/>
              </a:p>
              <a:p>
                <a:pPr marL="1366837" lvl="2" indent="-457200">
                  <a:spcAft>
                    <a:spcPts val="600"/>
                  </a:spcAft>
                  <a:buFont typeface="+mj-lt"/>
                  <a:buAutoNum type="arabicPeriod"/>
                </a:pPr>
                <a:r>
                  <a:rPr lang="zh-CN" altLang="en-US" sz="2000" dirty="0" smtClean="0"/>
                  <a:t>前向过程</a:t>
                </a:r>
                <a:r>
                  <a:rPr lang="en-US" altLang="zh-CN" sz="2000" dirty="0" smtClean="0"/>
                  <a:t>: </a:t>
                </a:r>
                <a:r>
                  <a:rPr lang="en-US" altLang="zh-CN" sz="2000" dirty="0"/>
                  <a:t>for j</a:t>
                </a:r>
                <a:r>
                  <a:rPr lang="zh-CN" altLang="en-US" sz="2000" dirty="0"/>
                  <a:t> </a:t>
                </a:r>
                <a:r>
                  <a:rPr lang="en-US" altLang="zh-CN" sz="2000" dirty="0"/>
                  <a:t>from 1</a:t>
                </a:r>
                <a:r>
                  <a:rPr lang="zh-CN" altLang="en-US" sz="2000" dirty="0"/>
                  <a:t> </a:t>
                </a:r>
                <a:r>
                  <a:rPr lang="en-US" altLang="zh-CN" sz="2000" dirty="0"/>
                  <a:t>up to n-1</a:t>
                </a:r>
                <a:r>
                  <a:rPr lang="zh-CN" altLang="en-US" sz="2000" dirty="0"/>
                  <a:t>，更新</a:t>
                </a:r>
                <a14:m>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oMath>
                </a14:m>
                <a:endParaRPr lang="en-US" altLang="zh-CN" sz="2000" dirty="0" smtClean="0"/>
              </a:p>
              <a:p>
                <a:pPr marL="909637" lvl="2" indent="0">
                  <a:spcAft>
                    <a:spcPts val="6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min</m:t>
                      </m:r>
                      <m:r>
                        <a:rPr lang="en-US" altLang="zh-CN" sz="2000" i="1">
                          <a:latin typeface="Cambria Math" panose="02040503050406030204" pitchFamily="18" charset="0"/>
                        </a:rPr>
                        <m:t>⁡(</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 </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r>
                            <a:rPr lang="en-US" altLang="zh-CN" sz="2000" i="1">
                              <a:latin typeface="Cambria Math" panose="02040503050406030204" pitchFamily="18" charset="0"/>
                            </a:rPr>
                            <m:t>−1</m:t>
                          </m:r>
                        </m:e>
                      </m:d>
                      <m:r>
                        <a:rPr lang="en-US" altLang="zh-CN" sz="2000" i="1">
                          <a:latin typeface="Cambria Math" panose="02040503050406030204" pitchFamily="18" charset="0"/>
                        </a:rPr>
                        <m:t>+1)</m:t>
                      </m:r>
                    </m:oMath>
                  </m:oMathPara>
                </a14:m>
                <a:endParaRPr lang="zh-CN" altLang="en-US" sz="2000" dirty="0"/>
              </a:p>
              <a:p>
                <a:pPr marL="1366837" lvl="2" indent="-457200">
                  <a:spcAft>
                    <a:spcPts val="600"/>
                  </a:spcAft>
                  <a:buFont typeface="+mj-lt"/>
                  <a:buAutoNum type="arabicPeriod" startAt="3"/>
                </a:pPr>
                <a:r>
                  <a:rPr lang="zh-CN" altLang="en-US" sz="2000" dirty="0"/>
                  <a:t>后向过程</a:t>
                </a:r>
                <a:r>
                  <a:rPr lang="en-US" altLang="zh-CN" sz="2000" dirty="0"/>
                  <a:t>: for j from n-2 down to 0</a:t>
                </a:r>
                <a:r>
                  <a:rPr lang="zh-CN" altLang="en-US" sz="2000" dirty="0"/>
                  <a:t>，更新</a:t>
                </a:r>
                <a14:m>
                  <m:oMath xmlns:m="http://schemas.openxmlformats.org/officeDocument/2006/math">
                    <m:r>
                      <a:rPr lang="en-US" altLang="zh-CN" sz="2000">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a:latin typeface="Cambria Math" panose="02040503050406030204" pitchFamily="18" charset="0"/>
                          </a:rPr>
                          <m:t>𝑗</m:t>
                        </m:r>
                      </m:e>
                    </m:d>
                  </m:oMath>
                </a14:m>
                <a:endParaRPr lang="en-US" altLang="zh-CN" sz="2000" dirty="0"/>
              </a:p>
              <a:p>
                <a:pPr marL="909637" lvl="2" indent="0">
                  <a:spcAft>
                    <a:spcPts val="6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min</m:t>
                      </m:r>
                      <m:r>
                        <a:rPr lang="en-US" altLang="zh-CN" sz="2000" i="1">
                          <a:latin typeface="Cambria Math" panose="02040503050406030204" pitchFamily="18" charset="0"/>
                        </a:rPr>
                        <m:t>⁡(</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 </m:t>
                      </m:r>
                      <m:r>
                        <a:rPr lang="en-US" altLang="zh-CN" sz="2000" i="1">
                          <a:latin typeface="Cambria Math" panose="02040503050406030204" pitchFamily="18" charset="0"/>
                        </a:rPr>
                        <m:t>𝐷</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𝑗</m:t>
                          </m:r>
                          <m:r>
                            <a:rPr lang="en-US" altLang="zh-CN" sz="2000" i="1">
                              <a:latin typeface="Cambria Math" panose="02040503050406030204" pitchFamily="18" charset="0"/>
                            </a:rPr>
                            <m:t>+1</m:t>
                          </m:r>
                        </m:e>
                      </m:d>
                      <m:r>
                        <a:rPr lang="en-US" altLang="zh-CN" sz="2000" i="1">
                          <a:latin typeface="Cambria Math" panose="02040503050406030204" pitchFamily="18" charset="0"/>
                        </a:rPr>
                        <m:t>+1)</m:t>
                      </m:r>
                    </m:oMath>
                  </m:oMathPara>
                </a14:m>
                <a:endParaRPr lang="zh-CN" altLang="en-US" sz="2000" dirty="0"/>
              </a:p>
              <a:p>
                <a:pPr marL="1366837" lvl="2" indent="-457200">
                  <a:buFont typeface="+mj-lt"/>
                  <a:buAutoNum type="arabicPeriod"/>
                </a:pP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solidFill>
                  <a:srgbClr val="1F497D"/>
                </a:solidFill>
              </a:rPr>
              <a:t>倒角距离</a:t>
            </a:r>
            <a:r>
              <a:rPr lang="zh-CN" altLang="en-US" dirty="0" smtClean="0">
                <a:solidFill>
                  <a:srgbClr val="1F497D"/>
                </a:solidFill>
              </a:rPr>
              <a:t>变换：如何做距离变换？</a:t>
            </a:r>
            <a:endParaRPr lang="zh-CN" altLang="en-US" dirty="0"/>
          </a:p>
        </p:txBody>
      </p:sp>
    </p:spTree>
    <p:extLst>
      <p:ext uri="{BB962C8B-B14F-4D97-AF65-F5344CB8AC3E}">
        <p14:creationId xmlns:p14="http://schemas.microsoft.com/office/powerpoint/2010/main" val="229391040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en-US" altLang="zh-CN" dirty="0" smtClean="0"/>
                  <a:t>2-D</a:t>
                </a:r>
                <a:r>
                  <a:rPr lang="zh-CN" altLang="en-US" dirty="0" smtClean="0"/>
                  <a:t>距离变换：</a:t>
                </a:r>
                <a:r>
                  <a:rPr lang="zh-CN" altLang="en-US" dirty="0"/>
                  <a:t>算法步骤与</a:t>
                </a:r>
                <a:r>
                  <a:rPr lang="en-US" altLang="zh-CN" dirty="0"/>
                  <a:t>1-D</a:t>
                </a:r>
                <a:r>
                  <a:rPr lang="zh-CN" altLang="en-US" dirty="0"/>
                  <a:t>情况类似</a:t>
                </a:r>
                <a:endParaRPr lang="en-US" altLang="zh-CN" dirty="0" smtClean="0"/>
              </a:p>
              <a:p>
                <a:pPr lvl="1">
                  <a:spcAft>
                    <a:spcPts val="600"/>
                  </a:spcAft>
                </a:pPr>
                <a:r>
                  <a:rPr lang="zh-CN" altLang="en-US" dirty="0" smtClean="0"/>
                  <a:t>初始化距离矩阵</a:t>
                </a:r>
                <a:endParaRPr lang="en-US" altLang="zh-CN" dirty="0"/>
              </a:p>
              <a:p>
                <a:pPr lvl="1">
                  <a:spcAft>
                    <a:spcPts val="600"/>
                  </a:spcAft>
                </a:pPr>
                <a:r>
                  <a:rPr lang="zh-CN" altLang="en-US" dirty="0" smtClean="0"/>
                  <a:t>前向过程：从</a:t>
                </a:r>
                <a:r>
                  <a:rPr lang="zh-CN" altLang="en-US" dirty="0"/>
                  <a:t>上方和左方找离特征点最近的</a:t>
                </a:r>
                <a:r>
                  <a:rPr lang="zh-CN" altLang="en-US" dirty="0" smtClean="0"/>
                  <a:t>距离</a:t>
                </a:r>
                <a:endParaRPr lang="en-US" altLang="zh-CN" dirty="0"/>
              </a:p>
              <a:p>
                <a:pPr marL="471487" lvl="1" indent="0">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 </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+1,</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+1)</m:t>
                      </m:r>
                    </m:oMath>
                  </m:oMathPara>
                </a14:m>
                <a:endParaRPr lang="zh-CN" altLang="en-US" dirty="0"/>
              </a:p>
              <a:p>
                <a:pPr lvl="1">
                  <a:spcAft>
                    <a:spcPts val="600"/>
                  </a:spcAft>
                </a:pPr>
                <a:r>
                  <a:rPr lang="zh-CN" altLang="en-US" dirty="0" smtClean="0"/>
                  <a:t>后向过程：从</a:t>
                </a:r>
                <a:r>
                  <a:rPr lang="zh-CN" altLang="en-US" dirty="0"/>
                  <a:t>下方和右方找离特征点最近的</a:t>
                </a:r>
                <a:r>
                  <a:rPr lang="zh-CN" altLang="en-US" dirty="0" smtClean="0"/>
                  <a:t>距离</a:t>
                </a:r>
                <a:endParaRPr lang="en-US" altLang="zh-CN" dirty="0" smtClean="0"/>
              </a:p>
              <a:p>
                <a:pPr marL="471487" lvl="1" indent="0">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m:t>
                      </m:r>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a:rPr lang="en-US" altLang="zh-CN" i="1">
                          <a:latin typeface="Cambria Math" panose="02040503050406030204" pitchFamily="18" charset="0"/>
                        </a:rPr>
                        <m:t>, </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+1,</m:t>
                      </m:r>
                      <m:r>
                        <a:rPr lang="en-US" altLang="zh-CN" i="1">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+1)</m:t>
                      </m:r>
                    </m:oMath>
                  </m:oMathPara>
                </a14:m>
                <a:endParaRPr lang="zh-CN" altLang="en-US" dirty="0"/>
              </a:p>
              <a:p>
                <a:pPr marL="471487" lvl="1" indent="0">
                  <a:buNone/>
                </a:pPr>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solidFill>
                  <a:srgbClr val="1F497D"/>
                </a:solidFill>
              </a:rPr>
              <a:t>倒角距离变换：如何做距离变换？</a:t>
            </a:r>
            <a:endParaRPr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14999" t="76025" r="17084" b="6389"/>
          <a:stretch>
            <a:fillRect/>
          </a:stretch>
        </p:blipFill>
        <p:spPr bwMode="auto">
          <a:xfrm>
            <a:off x="0" y="4422919"/>
            <a:ext cx="9052738" cy="14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1089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霍夫变换 </a:t>
            </a:r>
            <a:r>
              <a:rPr lang="en-US" altLang="zh-CN" dirty="0" smtClean="0"/>
              <a:t>(Hough Transform)</a:t>
            </a:r>
            <a:endParaRPr lang="zh-CN" altLang="en-US" dirty="0"/>
          </a:p>
        </p:txBody>
      </p:sp>
      <p:sp>
        <p:nvSpPr>
          <p:cNvPr id="3" name="内容占位符 2"/>
          <p:cNvSpPr>
            <a:spLocks noGrp="1"/>
          </p:cNvSpPr>
          <p:nvPr>
            <p:ph idx="1"/>
          </p:nvPr>
        </p:nvSpPr>
        <p:spPr/>
        <p:txBody>
          <a:bodyPr/>
          <a:lstStyle/>
          <a:p>
            <a:r>
              <a:rPr lang="zh-CN" altLang="en-US" dirty="0" smtClean="0"/>
              <a:t>应用场景：直线拟合</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b="1" dirty="0" smtClean="0"/>
          </a:p>
          <a:p>
            <a:pPr>
              <a:spcAft>
                <a:spcPts val="0"/>
              </a:spcAft>
            </a:pPr>
            <a:r>
              <a:rPr lang="zh-CN" altLang="en-US" dirty="0"/>
              <a:t>直线拟合的难点</a:t>
            </a:r>
            <a:endParaRPr lang="en-US" altLang="zh-CN" dirty="0"/>
          </a:p>
          <a:p>
            <a:pPr lvl="1">
              <a:spcAft>
                <a:spcPts val="0"/>
              </a:spcAft>
            </a:pPr>
            <a:r>
              <a:rPr lang="zh-CN" altLang="en-US" dirty="0"/>
              <a:t>边缘检测点杂乱且多余</a:t>
            </a:r>
            <a:endParaRPr lang="en-US" altLang="zh-CN" dirty="0"/>
          </a:p>
          <a:p>
            <a:pPr lvl="1">
              <a:spcAft>
                <a:spcPts val="0"/>
              </a:spcAft>
            </a:pPr>
            <a:r>
              <a:rPr lang="zh-CN" altLang="en-US" dirty="0"/>
              <a:t>不同的检测点属于不同的直线</a:t>
            </a:r>
            <a:endParaRPr lang="en-US" altLang="zh-CN" dirty="0"/>
          </a:p>
          <a:p>
            <a:pPr lvl="1">
              <a:spcAft>
                <a:spcPts val="0"/>
              </a:spcAft>
            </a:pPr>
            <a:r>
              <a:rPr lang="zh-CN" altLang="en-US" dirty="0"/>
              <a:t>部分线段可能漏检</a:t>
            </a:r>
            <a:endParaRPr lang="en-US" altLang="zh-CN" dirty="0"/>
          </a:p>
          <a:p>
            <a:pPr lvl="1">
              <a:spcAft>
                <a:spcPts val="0"/>
              </a:spcAft>
            </a:pPr>
            <a:r>
              <a:rPr lang="zh-CN" altLang="en-US" dirty="0"/>
              <a:t>边缘检测点上存在噪声</a:t>
            </a:r>
            <a:endParaRPr lang="en-US" altLang="zh-CN" dirty="0"/>
          </a:p>
          <a:p>
            <a:endParaRPr lang="zh-CN" altLang="en-US" dirty="0"/>
          </a:p>
        </p:txBody>
      </p:sp>
      <p:sp>
        <p:nvSpPr>
          <p:cNvPr id="6" name="矩形 5"/>
          <p:cNvSpPr/>
          <p:nvPr/>
        </p:nvSpPr>
        <p:spPr bwMode="auto">
          <a:xfrm>
            <a:off x="7639050" y="28575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pic>
        <p:nvPicPr>
          <p:cNvPr id="9" name="图片 8"/>
          <p:cNvPicPr>
            <a:picLocks noChangeAspect="1"/>
          </p:cNvPicPr>
          <p:nvPr/>
        </p:nvPicPr>
        <p:blipFill>
          <a:blip r:embed="rId2"/>
          <a:stretch>
            <a:fillRect/>
          </a:stretch>
        </p:blipFill>
        <p:spPr>
          <a:xfrm>
            <a:off x="1232076" y="1954422"/>
            <a:ext cx="3239807" cy="1834594"/>
          </a:xfrm>
          <a:prstGeom prst="rect">
            <a:avLst/>
          </a:prstGeom>
          <a:ln>
            <a:solidFill>
              <a:schemeClr val="tx1"/>
            </a:solidFill>
          </a:ln>
        </p:spPr>
      </p:pic>
      <p:pic>
        <p:nvPicPr>
          <p:cNvPr id="7" name="图片 6"/>
          <p:cNvPicPr>
            <a:picLocks noChangeAspect="1"/>
          </p:cNvPicPr>
          <p:nvPr/>
        </p:nvPicPr>
        <p:blipFill rotWithShape="1">
          <a:blip r:embed="rId3"/>
          <a:srcRect l="2250" r="752"/>
          <a:stretch/>
        </p:blipFill>
        <p:spPr>
          <a:xfrm>
            <a:off x="4630199" y="1954422"/>
            <a:ext cx="3239806" cy="1834594"/>
          </a:xfrm>
          <a:prstGeom prst="rect">
            <a:avLst/>
          </a:prstGeom>
          <a:ln>
            <a:solidFill>
              <a:schemeClr val="tx1"/>
            </a:solidFill>
          </a:ln>
        </p:spPr>
      </p:pic>
      <p:sp>
        <p:nvSpPr>
          <p:cNvPr id="12" name="矩形 11"/>
          <p:cNvSpPr/>
          <p:nvPr/>
        </p:nvSpPr>
        <p:spPr>
          <a:xfrm>
            <a:off x="1812593" y="3859004"/>
            <a:ext cx="5314275" cy="400110"/>
          </a:xfrm>
          <a:prstGeom prst="rect">
            <a:avLst/>
          </a:prstGeom>
        </p:spPr>
        <p:txBody>
          <a:bodyPr wrap="none">
            <a:spAutoFit/>
          </a:bodyPr>
          <a:lstStyle/>
          <a:p>
            <a:r>
              <a:rPr lang="zh-CN" altLang="en-US" sz="2000" dirty="0"/>
              <a:t>如何从边缘检测的结果得到直线拟合的结果？</a:t>
            </a:r>
          </a:p>
        </p:txBody>
      </p:sp>
      <p:pic>
        <p:nvPicPr>
          <p:cNvPr id="10" name="图片 9"/>
          <p:cNvPicPr>
            <a:picLocks noChangeAspect="1"/>
          </p:cNvPicPr>
          <p:nvPr/>
        </p:nvPicPr>
        <p:blipFill>
          <a:blip r:embed="rId4"/>
          <a:stretch>
            <a:fillRect/>
          </a:stretch>
        </p:blipFill>
        <p:spPr>
          <a:xfrm>
            <a:off x="6243557" y="4402000"/>
            <a:ext cx="1667758" cy="2197250"/>
          </a:xfrm>
          <a:prstGeom prst="rect">
            <a:avLst/>
          </a:prstGeom>
        </p:spPr>
      </p:pic>
    </p:spTree>
    <p:extLst>
      <p:ext uri="{BB962C8B-B14F-4D97-AF65-F5344CB8AC3E}">
        <p14:creationId xmlns:p14="http://schemas.microsoft.com/office/powerpoint/2010/main" val="373631937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fontAlgn="auto">
              <a:spcAft>
                <a:spcPts val="0"/>
              </a:spcAft>
              <a:defRPr/>
            </a:pPr>
            <a:r>
              <a:rPr lang="zh-CN" altLang="en-US" sz="3600" dirty="0">
                <a:solidFill>
                  <a:srgbClr val="1F497D"/>
                </a:solidFill>
              </a:rPr>
              <a:t>倒角距离变换</a:t>
            </a:r>
            <a:r>
              <a:rPr lang="zh-CN" altLang="en-US" sz="3600" dirty="0" smtClean="0">
                <a:solidFill>
                  <a:srgbClr val="1F497D"/>
                </a:solidFill>
              </a:rPr>
              <a:t>：倒角匹配实例</a:t>
            </a:r>
            <a:endParaRPr lang="en-GB" sz="3600" dirty="0">
              <a:solidFill>
                <a:schemeClr val="tx1">
                  <a:lumMod val="75000"/>
                  <a:lumOff val="25000"/>
                </a:schemeClr>
              </a:solidFill>
            </a:endParaRPr>
          </a:p>
        </p:txBody>
      </p:sp>
      <p:sp>
        <p:nvSpPr>
          <p:cNvPr id="3" name="内容占位符 2"/>
          <p:cNvSpPr>
            <a:spLocks noGrp="1"/>
          </p:cNvSpPr>
          <p:nvPr>
            <p:ph idx="1"/>
          </p:nvPr>
        </p:nvSpPr>
        <p:spPr/>
        <p:txBody>
          <a:bodyPr/>
          <a:lstStyle/>
          <a:p>
            <a:r>
              <a:rPr lang="zh-CN" altLang="en-US" dirty="0" smtClean="0"/>
              <a:t>手型匹配</a:t>
            </a:r>
            <a:endParaRPr lang="zh-CN" altLang="en-US" dirty="0"/>
          </a:p>
        </p:txBody>
      </p:sp>
      <p:pic>
        <p:nvPicPr>
          <p:cNvPr id="72708" name="Picture 4" descr="C:\presentations\figures1\cham_plot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799690"/>
            <a:ext cx="82931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315092" y="2430358"/>
            <a:ext cx="2262158" cy="369332"/>
          </a:xfrm>
          <a:prstGeom prst="rect">
            <a:avLst/>
          </a:prstGeom>
          <a:noFill/>
        </p:spPr>
        <p:txBody>
          <a:bodyPr wrap="none" rtlCol="0">
            <a:spAutoFit/>
          </a:bodyPr>
          <a:lstStyle/>
          <a:p>
            <a:r>
              <a:rPr lang="zh-CN" altLang="en-US" dirty="0" smtClean="0"/>
              <a:t>边缘图的距离变换图</a:t>
            </a:r>
            <a:endParaRPr lang="zh-CN" altLang="en-US" dirty="0"/>
          </a:p>
        </p:txBody>
      </p:sp>
      <p:sp>
        <p:nvSpPr>
          <p:cNvPr id="6" name="文本框 5"/>
          <p:cNvSpPr txBox="1"/>
          <p:nvPr/>
        </p:nvSpPr>
        <p:spPr>
          <a:xfrm>
            <a:off x="5613114" y="2430358"/>
            <a:ext cx="2627642" cy="369332"/>
          </a:xfrm>
          <a:prstGeom prst="rect">
            <a:avLst/>
          </a:prstGeom>
          <a:noFill/>
        </p:spPr>
        <p:txBody>
          <a:bodyPr wrap="none" rtlCol="0">
            <a:spAutoFit/>
          </a:bodyPr>
          <a:lstStyle/>
          <a:p>
            <a:r>
              <a:rPr lang="en-US" altLang="zh-CN" dirty="0" smtClean="0"/>
              <a:t>Chamfer Matching</a:t>
            </a:r>
            <a:r>
              <a:rPr lang="zh-CN" altLang="en-US" dirty="0" smtClean="0"/>
              <a:t>响应图</a:t>
            </a:r>
            <a:endParaRPr lang="zh-CN" altLang="en-US" dirty="0"/>
          </a:p>
        </p:txBody>
      </p:sp>
    </p:spTree>
    <p:extLst>
      <p:ext uri="{BB962C8B-B14F-4D97-AF65-F5344CB8AC3E}">
        <p14:creationId xmlns:p14="http://schemas.microsoft.com/office/powerpoint/2010/main" val="14015231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497D"/>
                </a:solidFill>
              </a:rPr>
              <a:t>倒角距离变换 </a:t>
            </a:r>
            <a:r>
              <a:rPr lang="en-US" altLang="zh-CN" sz="2800" dirty="0">
                <a:solidFill>
                  <a:srgbClr val="1F497D"/>
                </a:solidFill>
              </a:rPr>
              <a:t>(Chamfer Distance Transform)</a:t>
            </a:r>
            <a:endParaRPr lang="zh-CN" altLang="en-US" dirty="0"/>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smtClean="0"/>
              <a:t>对混乱背景干扰较为鲁棒</a:t>
            </a:r>
            <a:endParaRPr lang="en-GB" altLang="zh-CN" dirty="0"/>
          </a:p>
          <a:p>
            <a:pPr lvl="1"/>
            <a:r>
              <a:rPr lang="zh-CN" altLang="en-US" dirty="0" smtClean="0"/>
              <a:t>计算效率高</a:t>
            </a:r>
            <a:endParaRPr lang="en-GB" altLang="zh-CN" dirty="0"/>
          </a:p>
          <a:p>
            <a:r>
              <a:rPr lang="zh-CN" altLang="en-US" dirty="0"/>
              <a:t>缺点</a:t>
            </a:r>
            <a:endParaRPr lang="en-US" altLang="zh-CN" dirty="0"/>
          </a:p>
          <a:p>
            <a:pPr lvl="1"/>
            <a:r>
              <a:rPr lang="zh-CN" altLang="en-US" dirty="0" smtClean="0"/>
              <a:t>对缩放和旋转变换敏感</a:t>
            </a:r>
            <a:endParaRPr lang="en-US" altLang="zh-CN" dirty="0"/>
          </a:p>
          <a:p>
            <a:pPr lvl="1"/>
            <a:r>
              <a:rPr lang="zh-CN" altLang="en-US" dirty="0" smtClean="0"/>
              <a:t>对形状的</a:t>
            </a:r>
            <a:r>
              <a:rPr lang="zh-CN" altLang="en-US" dirty="0"/>
              <a:t>小的</a:t>
            </a:r>
            <a:r>
              <a:rPr lang="zh-CN" altLang="en-US" dirty="0" smtClean="0"/>
              <a:t>形变敏感</a:t>
            </a:r>
            <a:endParaRPr lang="en-US" altLang="zh-CN" dirty="0" smtClean="0"/>
          </a:p>
          <a:p>
            <a:pPr lvl="1"/>
            <a:r>
              <a:rPr lang="zh-CN" altLang="en-US" dirty="0" smtClean="0"/>
              <a:t>需要大量的模板形状，应应对目标形状的形变</a:t>
            </a:r>
            <a:endParaRPr lang="en-US" altLang="zh-CN" dirty="0"/>
          </a:p>
          <a:p>
            <a:r>
              <a:rPr lang="zh-CN" altLang="en-US" dirty="0"/>
              <a:t>改进方法</a:t>
            </a:r>
            <a:endParaRPr lang="en-US" altLang="zh-CN" dirty="0"/>
          </a:p>
          <a:p>
            <a:pPr lvl="1"/>
            <a:r>
              <a:rPr lang="zh-CN" altLang="en-US" dirty="0" smtClean="0"/>
              <a:t>多尺度匹配</a:t>
            </a:r>
            <a:endParaRPr lang="en-GB" altLang="zh-CN" dirty="0"/>
          </a:p>
          <a:p>
            <a:pPr lvl="1"/>
            <a:r>
              <a:rPr lang="zh-CN" altLang="en-US" dirty="0" smtClean="0"/>
              <a:t>层级模型组织（</a:t>
            </a:r>
            <a:r>
              <a:rPr lang="en-GB" altLang="zh-CN" dirty="0" smtClean="0"/>
              <a:t>hierarchical </a:t>
            </a:r>
            <a:r>
              <a:rPr lang="en-GB" altLang="zh-CN" dirty="0"/>
              <a:t>model </a:t>
            </a:r>
            <a:r>
              <a:rPr lang="en-GB" altLang="zh-CN" dirty="0" smtClean="0"/>
              <a:t>organization</a:t>
            </a:r>
            <a:r>
              <a:rPr lang="zh-CN" altLang="en-US" dirty="0" smtClean="0"/>
              <a:t>）</a:t>
            </a:r>
            <a:endParaRPr lang="en-GB" altLang="zh-CN" dirty="0"/>
          </a:p>
          <a:p>
            <a:pPr lvl="1"/>
            <a:endParaRPr lang="zh-CN" altLang="en-US" dirty="0"/>
          </a:p>
        </p:txBody>
      </p:sp>
    </p:spTree>
    <p:extLst>
      <p:ext uri="{BB962C8B-B14F-4D97-AF65-F5344CB8AC3E}">
        <p14:creationId xmlns:p14="http://schemas.microsoft.com/office/powerpoint/2010/main" val="159966896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图像识别</a:t>
            </a:r>
            <a:endParaRPr lang="zh-CN" altLang="en-US" dirty="0"/>
          </a:p>
        </p:txBody>
      </p:sp>
      <p:sp>
        <p:nvSpPr>
          <p:cNvPr id="5" name="内容占位符 4"/>
          <p:cNvSpPr>
            <a:spLocks noGrp="1"/>
          </p:cNvSpPr>
          <p:nvPr>
            <p:ph idx="1"/>
          </p:nvPr>
        </p:nvSpPr>
        <p:spPr/>
        <p:txBody>
          <a:bodyPr/>
          <a:lstStyle/>
          <a:p>
            <a:pPr>
              <a:lnSpc>
                <a:spcPct val="150000"/>
              </a:lnSpc>
              <a:spcBef>
                <a:spcPts val="0"/>
              </a:spcBef>
            </a:pPr>
            <a:r>
              <a:rPr lang="zh-CN" altLang="en-US" sz="2800" dirty="0" smtClean="0"/>
              <a:t>简单形状检测</a:t>
            </a:r>
            <a:endParaRPr lang="en-US" altLang="zh-CN" sz="2800" dirty="0" smtClean="0"/>
          </a:p>
          <a:p>
            <a:pPr>
              <a:lnSpc>
                <a:spcPct val="150000"/>
              </a:lnSpc>
              <a:spcBef>
                <a:spcPts val="0"/>
              </a:spcBef>
            </a:pPr>
            <a:r>
              <a:rPr lang="zh-CN" altLang="en-US" sz="2800" dirty="0" smtClean="0">
                <a:solidFill>
                  <a:srgbClr val="FF0000"/>
                </a:solidFill>
              </a:rPr>
              <a:t>图像分类</a:t>
            </a:r>
            <a:endParaRPr lang="en-US" altLang="zh-CN" sz="2800" dirty="0" smtClean="0">
              <a:solidFill>
                <a:srgbClr val="FF0000"/>
              </a:solidFill>
            </a:endParaRPr>
          </a:p>
          <a:p>
            <a:pPr lvl="1">
              <a:lnSpc>
                <a:spcPct val="150000"/>
              </a:lnSpc>
              <a:spcBef>
                <a:spcPts val="0"/>
              </a:spcBef>
            </a:pPr>
            <a:r>
              <a:rPr lang="zh-CN" altLang="en-US" sz="2400" dirty="0" smtClean="0">
                <a:solidFill>
                  <a:srgbClr val="FF0000"/>
                </a:solidFill>
              </a:rPr>
              <a:t>空间金字塔匹配</a:t>
            </a:r>
            <a:endParaRPr lang="en-US" altLang="zh-CN" sz="2400" dirty="0" smtClean="0">
              <a:solidFill>
                <a:srgbClr val="FF0000"/>
              </a:solidFill>
            </a:endParaRPr>
          </a:p>
          <a:p>
            <a:pPr lvl="1">
              <a:lnSpc>
                <a:spcPct val="150000"/>
              </a:lnSpc>
              <a:spcBef>
                <a:spcPts val="0"/>
              </a:spcBef>
            </a:pPr>
            <a:r>
              <a:rPr lang="en-US" altLang="zh-CN" sz="2400" dirty="0" smtClean="0">
                <a:solidFill>
                  <a:srgbClr val="FF0000"/>
                </a:solidFill>
              </a:rPr>
              <a:t>KNN</a:t>
            </a:r>
          </a:p>
          <a:p>
            <a:pPr lvl="1">
              <a:lnSpc>
                <a:spcPct val="150000"/>
              </a:lnSpc>
              <a:spcBef>
                <a:spcPts val="0"/>
              </a:spcBef>
            </a:pPr>
            <a:r>
              <a:rPr lang="en-US" altLang="zh-CN" sz="2400" dirty="0" smtClean="0">
                <a:solidFill>
                  <a:srgbClr val="FF0000"/>
                </a:solidFill>
              </a:rPr>
              <a:t>SVM</a:t>
            </a:r>
            <a:endParaRPr lang="en-US" altLang="zh-CN" sz="2400" dirty="0">
              <a:solidFill>
                <a:srgbClr val="FF0000"/>
              </a:solidFill>
            </a:endParaRPr>
          </a:p>
          <a:p>
            <a:pPr>
              <a:lnSpc>
                <a:spcPct val="150000"/>
              </a:lnSpc>
              <a:spcBef>
                <a:spcPts val="0"/>
              </a:spcBef>
            </a:pPr>
            <a:r>
              <a:rPr lang="zh-CN" altLang="en-US" sz="2800" dirty="0"/>
              <a:t>图像检索</a:t>
            </a:r>
            <a:endParaRPr lang="en-US" altLang="zh-CN" sz="2800" dirty="0"/>
          </a:p>
        </p:txBody>
      </p:sp>
    </p:spTree>
    <p:extLst>
      <p:ext uri="{BB962C8B-B14F-4D97-AF65-F5344CB8AC3E}">
        <p14:creationId xmlns:p14="http://schemas.microsoft.com/office/powerpoint/2010/main" val="324789201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38"/>
                <a:ext cx="8536165" cy="4967287"/>
              </a:xfrm>
            </p:spPr>
            <p:txBody>
              <a:bodyPr/>
              <a:lstStyle/>
              <a:p>
                <a:r>
                  <a:rPr lang="zh-CN" altLang="en-US" dirty="0" smtClean="0"/>
                  <a:t>空间金字塔匹配 </a:t>
                </a:r>
                <a:r>
                  <a:rPr lang="en-US" altLang="zh-CN" dirty="0" smtClean="0"/>
                  <a:t>(Spatial Pyramid Matching)</a:t>
                </a:r>
                <a:endParaRPr lang="zh-CN" altLang="en-US" dirty="0"/>
              </a:p>
              <a:p>
                <a:pPr lvl="1"/>
                <a:r>
                  <a:rPr lang="zh-CN" altLang="en-US" dirty="0" smtClean="0"/>
                  <a:t>基于局部视觉特征（如</a:t>
                </a:r>
                <a:r>
                  <a:rPr lang="en-US" altLang="zh-CN" dirty="0" smtClean="0"/>
                  <a:t>SIFT</a:t>
                </a:r>
                <a:r>
                  <a:rPr lang="zh-CN" altLang="en-US" dirty="0" smtClean="0"/>
                  <a:t>）和词袋模板，一副图像中的各个局部视觉特征可表达为相应的视觉单词</a:t>
                </a:r>
                <a:endParaRPr lang="en-US" altLang="zh-CN" sz="2000" dirty="0" smtClean="0"/>
              </a:p>
              <a:p>
                <a:pPr lvl="1"/>
                <a:r>
                  <a:rPr lang="zh-CN" altLang="en-US" dirty="0" smtClean="0"/>
                  <a:t>不同类别的图像，视觉单词在图像平面服从某种</a:t>
                </a:r>
                <a:r>
                  <a:rPr lang="zh-CN" altLang="en-US" dirty="0" smtClean="0">
                    <a:solidFill>
                      <a:srgbClr val="FF0000"/>
                    </a:solidFill>
                  </a:rPr>
                  <a:t>空间分布</a:t>
                </a:r>
                <a:endParaRPr lang="en-US" altLang="zh-CN" dirty="0" smtClean="0">
                  <a:solidFill>
                    <a:srgbClr val="FF0000"/>
                  </a:solidFill>
                </a:endParaRPr>
              </a:p>
              <a:p>
                <a:pPr lvl="1"/>
                <a:r>
                  <a:rPr lang="zh-CN" altLang="en-US" dirty="0" smtClean="0"/>
                  <a:t>如何表达视觉单词间的空间上下文关系？</a:t>
                </a:r>
                <a:endParaRPr lang="en-US" altLang="zh-CN" dirty="0" smtClean="0"/>
              </a:p>
              <a:p>
                <a:pPr lvl="2"/>
                <a:r>
                  <a:rPr lang="zh-CN" altLang="en-US" dirty="0" smtClean="0"/>
                  <a:t>空间金字塔：在第 </a:t>
                </a:r>
                <a14:m>
                  <m:oMath xmlns:m="http://schemas.openxmlformats.org/officeDocument/2006/math">
                    <m:r>
                      <a:rPr lang="en-US" altLang="zh-CN" b="0" i="1" smtClean="0">
                        <a:latin typeface="Cambria Math" panose="02040503050406030204" pitchFamily="18" charset="0"/>
                      </a:rPr>
                      <m:t>𝑙</m:t>
                    </m:r>
                  </m:oMath>
                </a14:m>
                <a:r>
                  <a:rPr lang="en-US" altLang="zh-CN" dirty="0" smtClean="0"/>
                  <a:t> </a:t>
                </a:r>
                <a:r>
                  <a:rPr lang="zh-CN" altLang="en-US" dirty="0" smtClean="0"/>
                  <a:t>层，将图像平面均匀划分为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i="1">
                            <a:latin typeface="Cambria Math" panose="02040503050406030204" pitchFamily="18" charset="0"/>
                          </a:rPr>
                          <m:t>𝑙</m:t>
                        </m:r>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𝑙</m:t>
                        </m:r>
                      </m:sup>
                    </m:sSup>
                  </m:oMath>
                </a14:m>
                <a:r>
                  <a:rPr lang="en-US" altLang="zh-CN" dirty="0" smtClean="0"/>
                  <a:t> </a:t>
                </a:r>
                <a:r>
                  <a:rPr lang="zh-CN" altLang="en-US" dirty="0" smtClean="0"/>
                  <a:t>份，</a:t>
                </a:r>
                <a:r>
                  <a:rPr lang="en-US" altLang="zh-CN" dirty="0"/>
                  <a:t> </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𝑙</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oMath>
                </a14:m>
                <a:endParaRPr lang="en-US" altLang="zh-CN" dirty="0"/>
              </a:p>
              <a:p>
                <a:pPr lvl="1"/>
                <a:endParaRPr lang="en-US" altLang="zh-CN" dirty="0" smtClean="0"/>
              </a:p>
              <a:p>
                <a:pPr lvl="1"/>
                <a:endParaRPr lang="en-US" altLang="zh-CN" dirty="0"/>
              </a:p>
              <a:p>
                <a:pPr lvl="1"/>
                <a:endParaRPr lang="en-US" altLang="zh-CN" dirty="0"/>
              </a:p>
              <a:p>
                <a:pPr lvl="1"/>
                <a:endParaRPr lang="en-US" altLang="zh-CN" sz="2000" dirty="0" smtClean="0"/>
              </a:p>
              <a:p>
                <a:pPr lvl="1"/>
                <a:endParaRPr lang="en-US" altLang="zh-CN" dirty="0"/>
              </a:p>
              <a:p>
                <a:pPr lvl="1"/>
                <a:endParaRPr lang="zh-CN" altLang="en-US" sz="2000" dirty="0"/>
              </a:p>
              <a:p>
                <a:pPr lvl="1"/>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38"/>
                <a:ext cx="8536165" cy="4967287"/>
              </a:xfrm>
              <a:blipFill>
                <a:blip r:embed="rId3"/>
                <a:stretch>
                  <a:fillRect l="-1000" t="-1350" r="-50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面向图像分类的空间金字塔匹配</a:t>
            </a:r>
            <a:endParaRPr lang="zh-CN" altLang="en-US" dirty="0"/>
          </a:p>
        </p:txBody>
      </p:sp>
      <p:sp>
        <p:nvSpPr>
          <p:cNvPr id="8" name="矩形 7"/>
          <p:cNvSpPr/>
          <p:nvPr/>
        </p:nvSpPr>
        <p:spPr>
          <a:xfrm>
            <a:off x="433064" y="6316345"/>
            <a:ext cx="8669839" cy="523220"/>
          </a:xfrm>
          <a:prstGeom prst="rect">
            <a:avLst/>
          </a:prstGeom>
        </p:spPr>
        <p:txBody>
          <a:bodyPr wrap="square">
            <a:spAutoFit/>
          </a:bodyPr>
          <a:lstStyle/>
          <a:p>
            <a:pPr marL="285750" indent="-285750">
              <a:buFont typeface="Arial" panose="020B0604020202020204" pitchFamily="34" charset="0"/>
              <a:buChar char="•"/>
            </a:pPr>
            <a:r>
              <a:rPr lang="en-US" altLang="zh-CN" sz="1400" dirty="0" err="1">
                <a:solidFill>
                  <a:srgbClr val="222222"/>
                </a:solidFill>
                <a:latin typeface="Arial" panose="020B0604020202020204" pitchFamily="34" charset="0"/>
              </a:rPr>
              <a:t>Lazebnik</a:t>
            </a:r>
            <a:r>
              <a:rPr lang="en-US" altLang="zh-CN" sz="1400" dirty="0">
                <a:solidFill>
                  <a:srgbClr val="222222"/>
                </a:solidFill>
                <a:latin typeface="Arial" panose="020B0604020202020204" pitchFamily="34" charset="0"/>
              </a:rPr>
              <a:t> S, </a:t>
            </a:r>
            <a:r>
              <a:rPr lang="en-US" altLang="zh-CN" sz="1400" dirty="0" err="1">
                <a:solidFill>
                  <a:srgbClr val="222222"/>
                </a:solidFill>
                <a:latin typeface="Arial" panose="020B0604020202020204" pitchFamily="34" charset="0"/>
              </a:rPr>
              <a:t>Schmid</a:t>
            </a:r>
            <a:r>
              <a:rPr lang="en-US" altLang="zh-CN" sz="1400" dirty="0">
                <a:solidFill>
                  <a:srgbClr val="222222"/>
                </a:solidFill>
                <a:latin typeface="Arial" panose="020B0604020202020204" pitchFamily="34" charset="0"/>
              </a:rPr>
              <a:t> C, Ponce J. Beyond bags of features: Spatial pyramid matching for recognizing natural scene </a:t>
            </a:r>
            <a:r>
              <a:rPr lang="en-US" altLang="zh-CN" sz="1400" dirty="0" smtClean="0">
                <a:solidFill>
                  <a:srgbClr val="222222"/>
                </a:solidFill>
                <a:latin typeface="Arial" panose="020B0604020202020204" pitchFamily="34" charset="0"/>
              </a:rPr>
              <a:t>categories. IEEE CVPR, </a:t>
            </a:r>
            <a:r>
              <a:rPr lang="en-US" altLang="zh-CN" sz="1400" dirty="0">
                <a:solidFill>
                  <a:srgbClr val="222222"/>
                </a:solidFill>
                <a:latin typeface="Arial" panose="020B0604020202020204" pitchFamily="34" charset="0"/>
              </a:rPr>
              <a:t>2006, 2: 2169-2178.</a:t>
            </a:r>
            <a:endParaRPr lang="zh-CN" altLang="en-US" sz="1400" dirty="0"/>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b="37864"/>
          <a:stretch/>
        </p:blipFill>
        <p:spPr>
          <a:xfrm>
            <a:off x="1777862" y="3825081"/>
            <a:ext cx="6113914" cy="2093968"/>
          </a:xfrm>
          <a:prstGeom prst="rect">
            <a:avLst/>
          </a:prstGeom>
        </p:spPr>
      </p:pic>
    </p:spTree>
    <p:extLst>
      <p:ext uri="{BB962C8B-B14F-4D97-AF65-F5344CB8AC3E}">
        <p14:creationId xmlns:p14="http://schemas.microsoft.com/office/powerpoint/2010/main" val="161131538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面向图像分类的空间金字塔匹配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38"/>
                <a:ext cx="8515617" cy="4967287"/>
              </a:xfrm>
            </p:spPr>
            <p:txBody>
              <a:bodyPr/>
              <a:lstStyle/>
              <a:p>
                <a:r>
                  <a:rPr lang="zh-CN" altLang="en-US" dirty="0" smtClean="0"/>
                  <a:t>视觉单词的空间金字塔表达</a:t>
                </a:r>
                <a:endParaRPr lang="en-US" altLang="zh-CN" dirty="0" smtClean="0"/>
              </a:p>
              <a:p>
                <a:pPr lvl="1"/>
                <a:r>
                  <a:rPr lang="zh-CN" altLang="en-US" dirty="0"/>
                  <a:t>空间金字塔：在第 </a:t>
                </a:r>
                <a14:m>
                  <m:oMath xmlns:m="http://schemas.openxmlformats.org/officeDocument/2006/math">
                    <m:r>
                      <a:rPr lang="en-US" altLang="zh-CN" i="1">
                        <a:latin typeface="Cambria Math" panose="02040503050406030204" pitchFamily="18" charset="0"/>
                      </a:rPr>
                      <m:t>𝑙</m:t>
                    </m:r>
                  </m:oMath>
                </a14:m>
                <a:r>
                  <a:rPr lang="en-US" altLang="zh-CN" dirty="0"/>
                  <a:t> </a:t>
                </a:r>
                <a:r>
                  <a:rPr lang="zh-CN" altLang="en-US" dirty="0"/>
                  <a:t>层，将图像平面均匀划分为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𝑙</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𝑙</m:t>
                        </m:r>
                      </m:sup>
                    </m:sSup>
                  </m:oMath>
                </a14:m>
                <a:r>
                  <a:rPr lang="en-US" altLang="zh-CN" dirty="0"/>
                  <a:t> </a:t>
                </a:r>
                <a:r>
                  <a:rPr lang="zh-CN" altLang="en-US" dirty="0" smtClean="0"/>
                  <a:t>个格子区域</a:t>
                </a:r>
                <a:endParaRPr lang="en-US" altLang="zh-CN" dirty="0" smtClean="0"/>
              </a:p>
              <a:p>
                <a:pPr lvl="1"/>
                <a:r>
                  <a:rPr lang="zh-CN" altLang="en-US" dirty="0" smtClean="0"/>
                  <a:t>对每个划分的格子区域，将其表达为视觉单词直方图</a:t>
                </a:r>
                <a:endParaRPr lang="en-US" altLang="zh-CN" dirty="0" smtClean="0"/>
              </a:p>
              <a:p>
                <a:pPr lvl="1"/>
                <a:r>
                  <a:rPr lang="zh-CN" altLang="en-US" dirty="0" smtClean="0"/>
                  <a:t>在第 </a:t>
                </a:r>
                <a14:m>
                  <m:oMath xmlns:m="http://schemas.openxmlformats.org/officeDocument/2006/math">
                    <m:r>
                      <a:rPr lang="en-US" altLang="zh-CN" i="1">
                        <a:latin typeface="Cambria Math" panose="02040503050406030204" pitchFamily="18" charset="0"/>
                      </a:rPr>
                      <m:t>𝑙</m:t>
                    </m:r>
                  </m:oMath>
                </a14:m>
                <a:r>
                  <a:rPr lang="en-US" altLang="zh-CN" dirty="0"/>
                  <a:t> </a:t>
                </a:r>
                <a:r>
                  <a:rPr lang="zh-CN" altLang="en-US" dirty="0" smtClean="0"/>
                  <a:t>层，两幅图像</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 </m:t>
                    </m:r>
                    <m:r>
                      <a:rPr lang="zh-CN" altLang="en-US" i="1">
                        <a:latin typeface="Cambria Math" panose="02040503050406030204" pitchFamily="18" charset="0"/>
                      </a:rPr>
                      <m:t>和</m:t>
                    </m:r>
                    <m:r>
                      <a:rPr lang="en-US" altLang="zh-CN" i="1">
                        <a:latin typeface="Cambria Math" panose="02040503050406030204" pitchFamily="18" charset="0"/>
                      </a:rPr>
                      <m:t> </m:t>
                    </m:r>
                    <m:r>
                      <a:rPr lang="en-US" altLang="zh-CN" i="1">
                        <a:latin typeface="Cambria Math" panose="02040503050406030204" pitchFamily="18" charset="0"/>
                      </a:rPr>
                      <m:t>𝑌</m:t>
                    </m:r>
                  </m:oMath>
                </a14:m>
                <a:r>
                  <a:rPr lang="zh-CN" altLang="en-US" dirty="0" smtClean="0"/>
                  <a:t>匹配的视觉单词数量（直方图交）：</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38"/>
                <a:ext cx="8515617" cy="4967287"/>
              </a:xfrm>
              <a:blipFill>
                <a:blip r:embed="rId2"/>
                <a:stretch>
                  <a:fillRect l="-1002" t="-1350" r="-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199260" y="3100025"/>
                <a:ext cx="1494320"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dirty="0" smtClean="0"/>
                  <a:t>为格子数量</a:t>
                </a:r>
                <a:r>
                  <a:rPr lang="en-US" altLang="zh-CN" dirty="0" smtClean="0"/>
                  <a:t>)</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199260" y="3100025"/>
                <a:ext cx="1494320" cy="276999"/>
              </a:xfrm>
              <a:prstGeom prst="rect">
                <a:avLst/>
              </a:prstGeom>
              <a:blipFill>
                <a:blip r:embed="rId3"/>
                <a:stretch>
                  <a:fillRect l="-7347" t="-33333" r="-9796" b="-53333"/>
                </a:stretch>
              </a:blipFill>
            </p:spPr>
            <p:txBody>
              <a:bodyPr/>
              <a:lstStyle/>
              <a:p>
                <a:r>
                  <a:rPr lang="zh-CN" altLang="en-US">
                    <a:noFill/>
                  </a:rPr>
                  <a:t> </a:t>
                </a:r>
              </a:p>
            </p:txBody>
          </p:sp>
        </mc:Fallback>
      </mc:AlternateContent>
      <p:grpSp>
        <p:nvGrpSpPr>
          <p:cNvPr id="9" name="组合 8"/>
          <p:cNvGrpSpPr/>
          <p:nvPr/>
        </p:nvGrpSpPr>
        <p:grpSpPr>
          <a:xfrm>
            <a:off x="1735543" y="2873646"/>
            <a:ext cx="4145111" cy="729758"/>
            <a:chOff x="1735543" y="2873646"/>
            <a:chExt cx="4145111" cy="729758"/>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870" y="2873646"/>
              <a:ext cx="3677784" cy="72975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5543" y="3048973"/>
              <a:ext cx="297442" cy="324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2985" y="3084973"/>
              <a:ext cx="225162" cy="288000"/>
            </a:xfrm>
            <a:prstGeom prst="rect">
              <a:avLst/>
            </a:prstGeom>
          </p:spPr>
        </p:pic>
      </p:gr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5543" y="3639404"/>
            <a:ext cx="5602799" cy="3088279"/>
          </a:xfrm>
          <a:prstGeom prst="rect">
            <a:avLst/>
          </a:prstGeom>
        </p:spPr>
      </p:pic>
    </p:spTree>
    <p:extLst>
      <p:ext uri="{BB962C8B-B14F-4D97-AF65-F5344CB8AC3E}">
        <p14:creationId xmlns:p14="http://schemas.microsoft.com/office/powerpoint/2010/main" val="205639834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面向图像分类的空间金字塔匹配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001000" cy="5280256"/>
              </a:xfrm>
            </p:spPr>
            <p:txBody>
              <a:bodyPr/>
              <a:lstStyle/>
              <a:p>
                <a:pPr>
                  <a:spcAft>
                    <a:spcPts val="600"/>
                  </a:spcAft>
                </a:pPr>
                <a:r>
                  <a:rPr lang="zh-CN" altLang="en-US" dirty="0" smtClean="0"/>
                  <a:t>视觉单词的空间金字塔表达</a:t>
                </a:r>
                <a:endParaRPr lang="en-US" altLang="zh-CN" dirty="0" smtClean="0"/>
              </a:p>
              <a:p>
                <a:pPr lvl="1">
                  <a:spcAft>
                    <a:spcPts val="600"/>
                  </a:spcAft>
                </a:pPr>
                <a:r>
                  <a:rPr lang="zh-CN" altLang="en-US" dirty="0" smtClean="0"/>
                  <a:t>对于两幅图像，</a:t>
                </a:r>
                <a:r>
                  <a:rPr lang="zh-CN" altLang="en-US" dirty="0"/>
                  <a:t>第 </a:t>
                </a:r>
                <a14:m>
                  <m:oMath xmlns:m="http://schemas.openxmlformats.org/officeDocument/2006/math">
                    <m:r>
                      <a:rPr lang="en-US" altLang="zh-CN" i="1">
                        <a:latin typeface="Cambria Math" panose="02040503050406030204" pitchFamily="18" charset="0"/>
                      </a:rPr>
                      <m:t>𝑙</m:t>
                    </m:r>
                  </m:oMath>
                </a14:m>
                <a:r>
                  <a:rPr lang="en-US" altLang="zh-CN" dirty="0"/>
                  <a:t> </a:t>
                </a:r>
                <a:r>
                  <a:rPr lang="zh-CN" altLang="en-US" dirty="0" smtClean="0"/>
                  <a:t>层匹配的视觉单词 包含</a:t>
                </a:r>
                <a:r>
                  <a:rPr lang="zh-CN" altLang="en-US" dirty="0"/>
                  <a:t>第 </a:t>
                </a:r>
                <a14:m>
                  <m:oMath xmlns:m="http://schemas.openxmlformats.org/officeDocument/2006/math">
                    <m:r>
                      <a:rPr lang="en-US" altLang="zh-CN" i="1">
                        <a:latin typeface="Cambria Math" panose="02040503050406030204" pitchFamily="18" charset="0"/>
                      </a:rPr>
                      <m:t>𝑙</m:t>
                    </m:r>
                    <m:r>
                      <a:rPr lang="en-US" altLang="zh-CN" b="0" i="1" smtClean="0">
                        <a:latin typeface="Cambria Math" panose="02040503050406030204" pitchFamily="18" charset="0"/>
                      </a:rPr>
                      <m:t>+1</m:t>
                    </m:r>
                  </m:oMath>
                </a14:m>
                <a:r>
                  <a:rPr lang="en-US" altLang="zh-CN" dirty="0"/>
                  <a:t> </a:t>
                </a:r>
                <a:r>
                  <a:rPr lang="zh-CN" altLang="en-US" dirty="0" smtClean="0"/>
                  <a:t>层匹配的所有视觉单词</a:t>
                </a:r>
                <a:endParaRPr lang="en-US" altLang="zh-CN" dirty="0" smtClean="0"/>
              </a:p>
              <a:p>
                <a:pPr lvl="1">
                  <a:spcAft>
                    <a:spcPts val="300"/>
                  </a:spcAft>
                </a:pPr>
                <a:r>
                  <a:rPr lang="zh-CN" altLang="en-US" dirty="0" smtClean="0"/>
                  <a:t>所以，相对于</a:t>
                </a:r>
                <a:r>
                  <a:rPr lang="zh-CN" altLang="en-US" dirty="0"/>
                  <a:t>第 </a:t>
                </a:r>
                <a14:m>
                  <m:oMath xmlns:m="http://schemas.openxmlformats.org/officeDocument/2006/math">
                    <m:r>
                      <a:rPr lang="en-US" altLang="zh-CN" i="1">
                        <a:latin typeface="Cambria Math" panose="02040503050406030204" pitchFamily="18" charset="0"/>
                      </a:rPr>
                      <m:t>𝑙</m:t>
                    </m:r>
                    <m:r>
                      <a:rPr lang="en-US" altLang="zh-CN" i="1">
                        <a:latin typeface="Cambria Math" panose="02040503050406030204" pitchFamily="18" charset="0"/>
                      </a:rPr>
                      <m:t>+1</m:t>
                    </m:r>
                  </m:oMath>
                </a14:m>
                <a:r>
                  <a:rPr lang="en-US" altLang="zh-CN" dirty="0"/>
                  <a:t> </a:t>
                </a:r>
                <a:r>
                  <a:rPr lang="zh-CN" altLang="en-US" dirty="0" smtClean="0"/>
                  <a:t>层，第 </a:t>
                </a:r>
                <a14:m>
                  <m:oMath xmlns:m="http://schemas.openxmlformats.org/officeDocument/2006/math">
                    <m:r>
                      <a:rPr lang="en-US" altLang="zh-CN" i="1">
                        <a:latin typeface="Cambria Math" panose="02040503050406030204" pitchFamily="18" charset="0"/>
                      </a:rPr>
                      <m:t>𝑙</m:t>
                    </m:r>
                  </m:oMath>
                </a14:m>
                <a:r>
                  <a:rPr lang="en-US" altLang="zh-CN" dirty="0"/>
                  <a:t> </a:t>
                </a:r>
                <a:r>
                  <a:rPr lang="zh-CN" altLang="en-US" dirty="0" smtClean="0"/>
                  <a:t>层的新增匹配定义为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𝑙</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𝑙</m:t>
                        </m:r>
                        <m:r>
                          <a:rPr lang="en-US" altLang="zh-CN" b="0" i="1" smtClean="0">
                            <a:latin typeface="Cambria Math" panose="02040503050406030204" pitchFamily="18" charset="0"/>
                          </a:rPr>
                          <m:t>+1</m:t>
                        </m:r>
                      </m:sup>
                    </m:sSup>
                    <m:r>
                      <a:rPr lang="zh-CN" altLang="en-US" i="1" smtClean="0">
                        <a:latin typeface="Cambria Math" panose="02040503050406030204" pitchFamily="18" charset="0"/>
                      </a:rPr>
                      <m:t>，</m:t>
                    </m:r>
                  </m:oMath>
                </a14:m>
                <a:r>
                  <a:rPr lang="zh-CN" altLang="en-US" dirty="0" smtClean="0"/>
                  <a:t>对应的权值为</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i="1">
                                <a:latin typeface="Cambria Math" panose="02040503050406030204" pitchFamily="18" charset="0"/>
                              </a:rPr>
                              <m:t>𝑙</m:t>
                            </m:r>
                          </m:sup>
                        </m:sSup>
                      </m:den>
                    </m:f>
                    <m:r>
                      <a:rPr lang="zh-CN" altLang="en-US" i="1">
                        <a:latin typeface="Cambria Math" panose="02040503050406030204" pitchFamily="18" charset="0"/>
                      </a:rPr>
                      <m:t>，</m:t>
                    </m:r>
                  </m:oMath>
                </a14:m>
                <a:r>
                  <a:rPr lang="zh-CN" altLang="en-US" dirty="0" smtClean="0"/>
                  <a:t>反比于该层格子宽度</a:t>
                </a:r>
                <a:endParaRPr lang="en-US" altLang="zh-CN" dirty="0" smtClean="0"/>
              </a:p>
              <a:p>
                <a:pPr lvl="2">
                  <a:spcAft>
                    <a:spcPts val="600"/>
                  </a:spcAft>
                </a:pPr>
                <a:r>
                  <a:rPr lang="zh-CN" altLang="en-US" dirty="0" smtClean="0"/>
                  <a:t>格子越大，匹配噪声越严重，越不可靠，故权值越小</a:t>
                </a:r>
                <a:endParaRPr lang="en-US" altLang="zh-CN" dirty="0"/>
              </a:p>
              <a:p>
                <a:pPr lvl="1">
                  <a:spcAft>
                    <a:spcPts val="600"/>
                  </a:spcAft>
                </a:pPr>
                <a:r>
                  <a:rPr lang="zh-CN" altLang="en-US" b="1" dirty="0" smtClean="0">
                    <a:solidFill>
                      <a:srgbClr val="FF0000"/>
                    </a:solidFill>
                  </a:rPr>
                  <a:t>空间金字塔匹配 （</a:t>
                </a:r>
                <a:r>
                  <a:rPr lang="en-US" altLang="zh-CN" b="1" dirty="0" smtClean="0">
                    <a:solidFill>
                      <a:srgbClr val="FF0000"/>
                    </a:solidFill>
                  </a:rPr>
                  <a:t>SPM</a:t>
                </a:r>
                <a:r>
                  <a:rPr lang="zh-CN" altLang="en-US" b="1" dirty="0" smtClean="0">
                    <a:solidFill>
                      <a:srgbClr val="FF0000"/>
                    </a:solidFill>
                  </a:rPr>
                  <a:t>）</a:t>
                </a:r>
                <a:endParaRPr lang="en-US" altLang="zh-CN" b="1" dirty="0" smtClean="0">
                  <a:solidFill>
                    <a:srgbClr val="FF0000"/>
                  </a:solidFill>
                </a:endParaRPr>
              </a:p>
              <a:p>
                <a:pPr lvl="2">
                  <a:spcAft>
                    <a:spcPts val="600"/>
                  </a:spcAft>
                </a:pPr>
                <a:r>
                  <a:rPr lang="zh-CN" altLang="en-US" dirty="0" smtClean="0"/>
                  <a:t>对于两幅图像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 </m:t>
                    </m:r>
                    <m:r>
                      <a:rPr lang="zh-CN" altLang="en-US" i="1">
                        <a:latin typeface="Cambria Math" panose="02040503050406030204" pitchFamily="18" charset="0"/>
                      </a:rPr>
                      <m:t>和</m:t>
                    </m:r>
                    <m:r>
                      <a:rPr lang="en-US" altLang="zh-CN" b="0" i="1" smtClean="0">
                        <a:latin typeface="Cambria Math" panose="02040503050406030204" pitchFamily="18" charset="0"/>
                      </a:rPr>
                      <m:t> </m:t>
                    </m:r>
                    <m:r>
                      <a:rPr lang="en-US" altLang="zh-CN" b="0" i="1" smtClean="0">
                        <a:latin typeface="Cambria Math" panose="02040503050406030204" pitchFamily="18" charset="0"/>
                      </a:rPr>
                      <m:t>𝑌</m:t>
                    </m:r>
                    <m:r>
                      <a:rPr lang="zh-CN" altLang="en-US" i="1">
                        <a:latin typeface="Cambria Math" panose="02040503050406030204" pitchFamily="18" charset="0"/>
                      </a:rPr>
                      <m:t>，</m:t>
                    </m:r>
                  </m:oMath>
                </a14:m>
                <a:r>
                  <a:rPr lang="zh-CN" altLang="en-US" dirty="0" smtClean="0"/>
                  <a:t>其</a:t>
                </a:r>
                <a14:m>
                  <m:oMath xmlns:m="http://schemas.openxmlformats.org/officeDocument/2006/math">
                    <m:r>
                      <a:rPr lang="en-US" altLang="zh-CN" b="0" i="1" smtClean="0">
                        <a:latin typeface="Cambria Math" panose="02040503050406030204" pitchFamily="18" charset="0"/>
                      </a:rPr>
                      <m:t>𝐿</m:t>
                    </m:r>
                  </m:oMath>
                </a14:m>
                <a:r>
                  <a:rPr lang="en-US" altLang="zh-CN" dirty="0"/>
                  <a:t> </a:t>
                </a:r>
                <a:r>
                  <a:rPr lang="zh-CN" altLang="en-US" dirty="0" smtClean="0"/>
                  <a:t>层的空间金字塔匹配核：</a:t>
                </a:r>
                <a:endParaRPr lang="en-US" altLang="zh-CN" dirty="0" smtClean="0"/>
              </a:p>
              <a:p>
                <a:pPr lvl="2">
                  <a:spcAft>
                    <a:spcPts val="600"/>
                  </a:spcAft>
                </a:pPr>
                <a:endParaRPr lang="en-US" altLang="zh-CN" dirty="0"/>
              </a:p>
              <a:p>
                <a:pPr lvl="2">
                  <a:spcAft>
                    <a:spcPts val="600"/>
                  </a:spcAft>
                </a:pPr>
                <a:endParaRPr lang="en-US" altLang="zh-CN" dirty="0" smtClean="0"/>
              </a:p>
              <a:p>
                <a:pPr lvl="2">
                  <a:spcAft>
                    <a:spcPts val="600"/>
                  </a:spcAft>
                </a:pPr>
                <a:endParaRPr lang="en-US" altLang="zh-CN" dirty="0"/>
              </a:p>
              <a:p>
                <a:pPr lvl="2">
                  <a:spcAft>
                    <a:spcPts val="600"/>
                  </a:spcAft>
                </a:pPr>
                <a:endParaRPr lang="en-US" altLang="zh-CN" dirty="0" smtClean="0"/>
              </a:p>
              <a:p>
                <a:pPr lvl="2">
                  <a:spcAft>
                    <a:spcPts val="600"/>
                  </a:spcAft>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001000" cy="5280256"/>
              </a:xfrm>
              <a:blipFill>
                <a:blip r:embed="rId2"/>
                <a:stretch>
                  <a:fillRect l="-1067" t="-1270"/>
                </a:stretch>
              </a:blipFill>
            </p:spPr>
            <p:txBody>
              <a:bodyPr/>
              <a:lstStyle/>
              <a:p>
                <a:r>
                  <a:rPr lang="zh-CN" altLang="en-US">
                    <a:noFill/>
                  </a:rPr>
                  <a:t> </a:t>
                </a:r>
              </a:p>
            </p:txBody>
          </p:sp>
        </mc:Fallback>
      </mc:AlternateContent>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9572" y="4624630"/>
            <a:ext cx="4380670" cy="1617313"/>
          </a:xfrm>
          <a:prstGeom prst="rect">
            <a:avLst/>
          </a:prstGeom>
        </p:spPr>
      </p:pic>
    </p:spTree>
    <p:extLst>
      <p:ext uri="{BB962C8B-B14F-4D97-AF65-F5344CB8AC3E}">
        <p14:creationId xmlns:p14="http://schemas.microsoft.com/office/powerpoint/2010/main" val="39987991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图像分类模型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K</a:t>
                </a:r>
                <a:r>
                  <a:rPr lang="zh-CN" altLang="en-US" dirty="0"/>
                  <a:t>-</a:t>
                </a:r>
                <a:r>
                  <a:rPr lang="en-US" altLang="zh-CN" dirty="0"/>
                  <a:t>NN</a:t>
                </a:r>
                <a:r>
                  <a:rPr lang="zh-CN" altLang="en-US" dirty="0"/>
                  <a:t>分类器</a:t>
                </a:r>
              </a:p>
              <a:p>
                <a:pPr lvl="1"/>
                <a:r>
                  <a:rPr lang="zh-CN" altLang="en-US" dirty="0"/>
                  <a:t>将类别预测转换为求解最近邻问题</a:t>
                </a:r>
              </a:p>
              <a:p>
                <a:pPr lvl="1"/>
                <a:r>
                  <a:rPr lang="zh-CN" altLang="en-US" dirty="0"/>
                  <a:t>预测类别 </a:t>
                </a:r>
                <a14:m>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 </m:t>
                    </m:r>
                  </m:oMath>
                </a14:m>
                <a:r>
                  <a:rPr lang="zh-CN" altLang="en-US" dirty="0"/>
                  <a:t>数据库中近邻图像的类别（多数类别）</a:t>
                </a:r>
              </a:p>
              <a:p>
                <a:pPr lvl="1"/>
                <a:r>
                  <a:rPr lang="zh-CN" altLang="en-US" dirty="0"/>
                  <a:t>参数</a:t>
                </a:r>
                <a:r>
                  <a:rPr lang="en-US" altLang="zh-CN" dirty="0"/>
                  <a:t>K</a:t>
                </a:r>
                <a:r>
                  <a:rPr lang="zh-CN" altLang="en-US" dirty="0"/>
                  <a:t>的影响</a:t>
                </a:r>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r>
                  <a:rPr lang="zh-CN" altLang="en-US" dirty="0"/>
                  <a:t>优点：不需要训练分类模型，简洁</a:t>
                </a:r>
              </a:p>
              <a:p>
                <a:pPr lvl="1"/>
                <a:r>
                  <a:rPr lang="zh-CN" altLang="en-US" dirty="0"/>
                  <a:t>缺点：依赖训练数据，预测速度慢（受</a:t>
                </a:r>
                <a:r>
                  <a:rPr lang="en-US" altLang="zh-CN" dirty="0"/>
                  <a:t>ANN</a:t>
                </a:r>
                <a:r>
                  <a:rPr lang="zh-CN" altLang="en-US" dirty="0"/>
                  <a:t>算法性能影响）</a:t>
                </a:r>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2"/>
                <a:endParaRPr lang="zh-CN" altLang="en-US" dirty="0"/>
              </a:p>
              <a:p>
                <a:pPr lvl="2"/>
                <a:endParaRPr lang="zh-CN" altLang="en-US" dirty="0"/>
              </a:p>
              <a:p>
                <a:pPr lvl="2"/>
                <a:endParaRPr lang="zh-CN" altLang="en-US" dirty="0"/>
              </a:p>
              <a:p>
                <a:pPr lvl="2"/>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b="-723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47090" y="2961640"/>
            <a:ext cx="7094855" cy="2569845"/>
          </a:xfrm>
          <a:prstGeom prst="rect">
            <a:avLst/>
          </a:prstGeom>
        </p:spPr>
      </p:pic>
    </p:spTree>
    <p:extLst>
      <p:ext uri="{BB962C8B-B14F-4D97-AF65-F5344CB8AC3E}">
        <p14:creationId xmlns:p14="http://schemas.microsoft.com/office/powerpoint/2010/main" val="419244848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r>
              <a:rPr lang="zh-CN" altLang="en-US" dirty="0" smtClean="0"/>
              <a:t>模型：</a:t>
            </a:r>
            <a:r>
              <a:rPr lang="en-US" altLang="zh-CN" dirty="0" smtClean="0"/>
              <a:t>SVM</a:t>
            </a:r>
            <a:r>
              <a:rPr lang="zh-CN" altLang="en-US" dirty="0" smtClean="0"/>
              <a:t>分类器</a:t>
            </a:r>
            <a:endParaRPr lang="zh-CN" altLang="en-US" dirty="0"/>
          </a:p>
        </p:txBody>
      </p:sp>
      <p:sp>
        <p:nvSpPr>
          <p:cNvPr id="3" name="内容占位符 2"/>
          <p:cNvSpPr>
            <a:spLocks noGrp="1"/>
          </p:cNvSpPr>
          <p:nvPr>
            <p:ph idx="1"/>
          </p:nvPr>
        </p:nvSpPr>
        <p:spPr>
          <a:xfrm>
            <a:off x="566738" y="1341438"/>
            <a:ext cx="8001000" cy="5311079"/>
          </a:xfrm>
        </p:spPr>
        <p:txBody>
          <a:bodyPr/>
          <a:lstStyle/>
          <a:p>
            <a:r>
              <a:rPr lang="zh-CN" altLang="en-US" dirty="0" smtClean="0"/>
              <a:t>基于</a:t>
            </a:r>
            <a:r>
              <a:rPr lang="en-US" altLang="zh-CN" dirty="0" smtClean="0"/>
              <a:t>SVM</a:t>
            </a:r>
            <a:r>
              <a:rPr lang="zh-CN" altLang="en-US" dirty="0" smtClean="0"/>
              <a:t>的二类分类</a:t>
            </a:r>
            <a:endParaRPr lang="en-US" altLang="zh-CN" dirty="0" smtClean="0"/>
          </a:p>
          <a:p>
            <a:pPr lvl="1"/>
            <a:r>
              <a:rPr lang="zh-CN" altLang="en-US" dirty="0" smtClean="0"/>
              <a:t>学习</a:t>
            </a:r>
            <a:r>
              <a:rPr lang="zh-CN" altLang="en-US" dirty="0"/>
              <a:t>几何间隔最大的</a:t>
            </a:r>
            <a:r>
              <a:rPr lang="zh-CN" altLang="en-US" dirty="0" smtClean="0"/>
              <a:t>分离超平面</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将</a:t>
            </a:r>
            <a:r>
              <a:rPr lang="zh-CN" altLang="en-US" dirty="0"/>
              <a:t>有约束的原始目标函数转换为无约束</a:t>
            </a:r>
            <a:r>
              <a:rPr lang="zh-CN" altLang="en-US" dirty="0" smtClean="0"/>
              <a:t>的拉格朗日目标函数</a:t>
            </a:r>
            <a:endParaRPr lang="en-US" altLang="zh-CN" dirty="0" smtClean="0"/>
          </a:p>
          <a:p>
            <a:pPr lvl="1"/>
            <a:endParaRPr lang="en-US" altLang="zh-CN" dirty="0"/>
          </a:p>
          <a:p>
            <a:pPr lvl="1"/>
            <a:endParaRPr lang="en-US" altLang="zh-CN" dirty="0" smtClean="0"/>
          </a:p>
          <a:p>
            <a:r>
              <a:rPr lang="zh-CN" altLang="en-US" dirty="0" smtClean="0"/>
              <a:t>基于</a:t>
            </a:r>
            <a:r>
              <a:rPr lang="en-US" altLang="zh-CN" dirty="0" smtClean="0"/>
              <a:t>SVM</a:t>
            </a:r>
            <a:r>
              <a:rPr lang="zh-CN" altLang="en-US" dirty="0" smtClean="0"/>
              <a:t>的</a:t>
            </a:r>
            <a:r>
              <a:rPr lang="en-US" altLang="zh-CN" i="1" dirty="0" smtClean="0"/>
              <a:t>K</a:t>
            </a:r>
            <a:r>
              <a:rPr lang="zh-CN" altLang="en-US" dirty="0" smtClean="0"/>
              <a:t>类分类</a:t>
            </a:r>
            <a:endParaRPr lang="en-US" altLang="zh-CN" dirty="0" smtClean="0"/>
          </a:p>
          <a:p>
            <a:pPr lvl="1"/>
            <a:r>
              <a:rPr lang="en-US" altLang="zh-CN" dirty="0" smtClean="0"/>
              <a:t>One-versus-all rule</a:t>
            </a:r>
            <a:r>
              <a:rPr lang="zh-CN" altLang="en-US" dirty="0" smtClean="0"/>
              <a:t>：训练</a:t>
            </a:r>
            <a:r>
              <a:rPr lang="en-US" altLang="zh-CN" dirty="0" smtClean="0"/>
              <a:t>SVM</a:t>
            </a:r>
            <a:r>
              <a:rPr lang="zh-CN" altLang="en-US" dirty="0" smtClean="0"/>
              <a:t>分类器将某一类与其他</a:t>
            </a:r>
            <a:r>
              <a:rPr lang="en-US" altLang="zh-CN" dirty="0" smtClean="0"/>
              <a:t>(</a:t>
            </a:r>
            <a:r>
              <a:rPr lang="en-US" altLang="zh-CN" i="1" dirty="0" smtClean="0"/>
              <a:t>K</a:t>
            </a:r>
            <a:r>
              <a:rPr lang="en-US" altLang="zh-CN" dirty="0" smtClean="0"/>
              <a:t>-1)</a:t>
            </a:r>
            <a:r>
              <a:rPr lang="zh-CN" altLang="en-US" dirty="0" smtClean="0"/>
              <a:t>类分开</a:t>
            </a:r>
            <a:endParaRPr lang="en-US" altLang="zh-CN" dirty="0" smtClean="0"/>
          </a:p>
          <a:p>
            <a:pPr lvl="1"/>
            <a:r>
              <a:rPr lang="zh-CN" altLang="en-US" dirty="0" smtClean="0"/>
              <a:t>对于每一类图像，均训练一个</a:t>
            </a:r>
            <a:r>
              <a:rPr lang="en-US" altLang="zh-CN" dirty="0" smtClean="0"/>
              <a:t>one-versus-all </a:t>
            </a:r>
            <a:r>
              <a:rPr lang="en-US" altLang="zh-CN" dirty="0"/>
              <a:t>SVM</a:t>
            </a:r>
            <a:r>
              <a:rPr lang="zh-CN" altLang="en-US" dirty="0" smtClean="0"/>
              <a:t>分类器</a:t>
            </a:r>
            <a:endParaRPr lang="en-US" altLang="zh-CN" dirty="0" smtClean="0"/>
          </a:p>
          <a:p>
            <a:pPr lvl="1"/>
            <a:r>
              <a:rPr lang="zh-CN" altLang="en-US" dirty="0"/>
              <a:t>测试</a:t>
            </a:r>
            <a:r>
              <a:rPr lang="zh-CN" altLang="en-US" dirty="0" smtClean="0"/>
              <a:t>时，图像被</a:t>
            </a:r>
            <a:r>
              <a:rPr lang="zh-CN" altLang="en-US" dirty="0"/>
              <a:t>分到响应最强的</a:t>
            </a:r>
            <a:r>
              <a:rPr lang="zh-CN" altLang="en-US" dirty="0" smtClean="0"/>
              <a:t>分类器所对应的类别</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6954" y="1284268"/>
            <a:ext cx="2648178" cy="2332235"/>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499" y="4037052"/>
            <a:ext cx="4644000" cy="66185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499" y="2269994"/>
            <a:ext cx="3706452" cy="1116000"/>
          </a:xfrm>
          <a:prstGeom prst="rect">
            <a:avLst/>
          </a:prstGeom>
        </p:spPr>
      </p:pic>
    </p:spTree>
    <p:extLst>
      <p:ext uri="{BB962C8B-B14F-4D97-AF65-F5344CB8AC3E}">
        <p14:creationId xmlns:p14="http://schemas.microsoft.com/office/powerpoint/2010/main" val="417992430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图像识别</a:t>
            </a:r>
          </a:p>
        </p:txBody>
      </p:sp>
      <p:sp>
        <p:nvSpPr>
          <p:cNvPr id="5" name="内容占位符 4"/>
          <p:cNvSpPr>
            <a:spLocks noGrp="1"/>
          </p:cNvSpPr>
          <p:nvPr>
            <p:ph idx="1"/>
          </p:nvPr>
        </p:nvSpPr>
        <p:spPr/>
        <p:txBody>
          <a:bodyPr/>
          <a:lstStyle/>
          <a:p>
            <a:pPr>
              <a:lnSpc>
                <a:spcPct val="150000"/>
              </a:lnSpc>
              <a:spcBef>
                <a:spcPts val="0"/>
              </a:spcBef>
            </a:pPr>
            <a:r>
              <a:rPr lang="zh-CN" altLang="en-US" sz="2800" dirty="0" smtClean="0"/>
              <a:t>简单形状检测</a:t>
            </a:r>
            <a:endParaRPr lang="en-US" altLang="zh-CN" sz="2800" dirty="0" smtClean="0"/>
          </a:p>
          <a:p>
            <a:pPr>
              <a:lnSpc>
                <a:spcPct val="150000"/>
              </a:lnSpc>
              <a:spcBef>
                <a:spcPts val="0"/>
              </a:spcBef>
            </a:pPr>
            <a:r>
              <a:rPr lang="zh-CN" altLang="en-US" sz="2800" dirty="0" smtClean="0"/>
              <a:t>图像</a:t>
            </a:r>
            <a:r>
              <a:rPr lang="zh-CN" altLang="en-US" sz="2800" dirty="0"/>
              <a:t>分类</a:t>
            </a:r>
            <a:endParaRPr lang="en-US" altLang="zh-CN" sz="2800" dirty="0"/>
          </a:p>
          <a:p>
            <a:pPr>
              <a:lnSpc>
                <a:spcPct val="150000"/>
              </a:lnSpc>
              <a:spcBef>
                <a:spcPts val="0"/>
              </a:spcBef>
            </a:pPr>
            <a:r>
              <a:rPr lang="zh-CN" altLang="en-US" sz="2800" dirty="0">
                <a:solidFill>
                  <a:srgbClr val="FF0000"/>
                </a:solidFill>
              </a:rPr>
              <a:t>图像</a:t>
            </a:r>
            <a:r>
              <a:rPr lang="zh-CN" altLang="en-US" sz="2800" dirty="0" smtClean="0">
                <a:solidFill>
                  <a:srgbClr val="FF0000"/>
                </a:solidFill>
              </a:rPr>
              <a:t>检索</a:t>
            </a:r>
            <a:endParaRPr lang="en-US" altLang="zh-CN" sz="2800" dirty="0" smtClean="0">
              <a:solidFill>
                <a:srgbClr val="FF0000"/>
              </a:solidFill>
            </a:endParaRPr>
          </a:p>
          <a:p>
            <a:pPr lvl="1">
              <a:lnSpc>
                <a:spcPct val="150000"/>
              </a:lnSpc>
              <a:spcBef>
                <a:spcPts val="0"/>
              </a:spcBef>
            </a:pPr>
            <a:r>
              <a:rPr lang="zh-CN" altLang="en-US" sz="2400" dirty="0" smtClean="0">
                <a:solidFill>
                  <a:srgbClr val="FF0000"/>
                </a:solidFill>
              </a:rPr>
              <a:t>倒排索引</a:t>
            </a:r>
            <a:endParaRPr lang="en-US" altLang="zh-CN" sz="2400" dirty="0">
              <a:solidFill>
                <a:srgbClr val="FF0000"/>
              </a:solidFill>
            </a:endParaRPr>
          </a:p>
          <a:p>
            <a:pPr lvl="1">
              <a:lnSpc>
                <a:spcPct val="150000"/>
              </a:lnSpc>
              <a:spcBef>
                <a:spcPts val="0"/>
              </a:spcBef>
            </a:pPr>
            <a:r>
              <a:rPr lang="zh-CN" altLang="en-US" sz="2400" dirty="0"/>
              <a:t>空间验证</a:t>
            </a:r>
            <a:endParaRPr lang="en-US" altLang="zh-CN" sz="2400" dirty="0"/>
          </a:p>
          <a:p>
            <a:pPr lvl="1">
              <a:lnSpc>
                <a:spcPct val="150000"/>
              </a:lnSpc>
              <a:spcBef>
                <a:spcPts val="0"/>
              </a:spcBef>
            </a:pPr>
            <a:r>
              <a:rPr lang="zh-CN" altLang="en-US" sz="2400" dirty="0" smtClean="0"/>
              <a:t>二值哈希</a:t>
            </a:r>
            <a:endParaRPr lang="en-US" altLang="zh-CN" sz="2400" dirty="0"/>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258442655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图像数据库</a:t>
            </a:r>
            <a:r>
              <a:rPr lang="zh-CN" altLang="en-US" dirty="0" smtClean="0"/>
              <a:t>索引：正向</a:t>
            </a:r>
            <a:r>
              <a:rPr lang="zh-CN" altLang="en-US" dirty="0"/>
              <a:t>索引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38"/>
                <a:ext cx="8248489" cy="5162104"/>
              </a:xfrm>
            </p:spPr>
            <p:txBody>
              <a:bodyPr/>
              <a:lstStyle/>
              <a:p>
                <a:r>
                  <a:rPr lang="zh-CN" altLang="en-US" dirty="0" smtClean="0"/>
                  <a:t>正向索引</a:t>
                </a:r>
              </a:p>
              <a:p>
                <a:pPr lvl="1"/>
                <a:r>
                  <a:rPr lang="zh-CN" altLang="en-US" dirty="0" smtClean="0"/>
                  <a:t>每幅图像表达为一个维度为</a:t>
                </a:r>
                <a14:m>
                  <m:oMath xmlns:m="http://schemas.openxmlformats.org/officeDocument/2006/math">
                    <m:r>
                      <a:rPr lang="en-US" altLang="zh-CN" i="1" smtClean="0">
                        <a:latin typeface="Cambria Math" panose="02040503050406030204" pitchFamily="18" charset="0"/>
                      </a:rPr>
                      <m:t>𝐾</m:t>
                    </m:r>
                    <m:r>
                      <a:rPr lang="zh-CN" altLang="en-US" i="1">
                        <a:latin typeface="Cambria Math" panose="02040503050406030204" pitchFamily="18" charset="0"/>
                      </a:rPr>
                      <m:t>的</m:t>
                    </m:r>
                  </m:oMath>
                </a14:m>
                <a:r>
                  <a:rPr lang="zh-CN" altLang="en-US" dirty="0" smtClean="0"/>
                  <a:t>矢量</a:t>
                </a:r>
                <a:endParaRPr lang="en-US" altLang="zh-CN" dirty="0" smtClean="0"/>
              </a:p>
              <a:p>
                <a:pPr lvl="1"/>
                <a:r>
                  <a:rPr lang="zh-CN" altLang="en-US" dirty="0" smtClean="0"/>
                  <a:t>遍历</a:t>
                </a:r>
                <a:r>
                  <a:rPr lang="zh-CN" altLang="en-US" dirty="0"/>
                  <a:t>数据库</a:t>
                </a:r>
                <a:r>
                  <a:rPr lang="zh-CN" altLang="en-US" dirty="0" smtClean="0"/>
                  <a:t>图像</a:t>
                </a:r>
                <a:r>
                  <a:rPr lang="zh-CN" altLang="en-US" dirty="0"/>
                  <a:t>，</a:t>
                </a:r>
                <a:r>
                  <a:rPr lang="zh-CN" altLang="en-US" dirty="0" smtClean="0"/>
                  <a:t>一一计算与查询图像的相似性得分</a:t>
                </a:r>
                <a:endParaRPr lang="zh-CN" altLang="en-US" dirty="0"/>
              </a:p>
              <a:p>
                <a:pPr marL="471170" lvl="1" indent="0">
                  <a:buNone/>
                </a:pPr>
                <a:r>
                  <a:rPr lang="en-US" altLang="zh-CN" sz="1800" dirty="0"/>
                  <a:t> </a:t>
                </a:r>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a:p>
              <a:p>
                <a:pPr marL="471170" lvl="1" indent="0">
                  <a:buNone/>
                </a:pPr>
                <a:endParaRPr lang="en-US" altLang="zh-CN" sz="1800" dirty="0" smtClean="0"/>
              </a:p>
              <a:p>
                <a:pPr marL="471170" lvl="1" indent="0">
                  <a:buNone/>
                </a:pPr>
                <a:r>
                  <a:rPr lang="en-US" altLang="zh-CN" sz="1800" dirty="0"/>
                  <a:t/>
                </a:r>
                <a:br>
                  <a:rPr lang="en-US" altLang="zh-CN" sz="1800" dirty="0"/>
                </a:br>
                <a:endParaRPr lang="en-US" altLang="zh-CN" sz="1800" dirty="0"/>
              </a:p>
              <a:p>
                <a:pPr marL="471170" lvl="1" indent="0"/>
                <a:r>
                  <a:rPr lang="zh-CN" altLang="en-US" sz="1800" dirty="0" smtClean="0"/>
                  <a:t>在大规模图像检索中</a:t>
                </a:r>
                <a:r>
                  <a:rPr lang="en-US" altLang="zh-CN" sz="1800" dirty="0" smtClean="0"/>
                  <a:t>: </a:t>
                </a:r>
                <a14:m>
                  <m:oMath xmlns:m="http://schemas.openxmlformats.org/officeDocument/2006/math">
                    <m:r>
                      <a:rPr lang="en-US" altLang="zh-CN" sz="1800" b="0" i="1" smtClean="0">
                        <a:latin typeface="Cambria Math" panose="02040503050406030204" pitchFamily="18" charset="0"/>
                      </a:rPr>
                      <m:t>𝑀</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𝐾</m:t>
                    </m:r>
                    <m:r>
                      <a:rPr lang="en-US" altLang="zh-CN" sz="1800" i="1">
                        <a:latin typeface="Cambria Math" panose="02040503050406030204" pitchFamily="18" charset="0"/>
                      </a:rPr>
                      <m:t> </m:t>
                    </m:r>
                  </m:oMath>
                </a14:m>
                <a:r>
                  <a:rPr lang="zh-CN" altLang="en-US" sz="1800" dirty="0" smtClean="0"/>
                  <a:t>。</a:t>
                </a:r>
                <a:r>
                  <a:rPr lang="zh-CN" altLang="en-US" sz="1800" dirty="0"/>
                  <a:t>遍历</a:t>
                </a:r>
                <a14:m>
                  <m:oMath xmlns:m="http://schemas.openxmlformats.org/officeDocument/2006/math">
                    <m:r>
                      <a:rPr lang="en-US" altLang="zh-CN" sz="1800" i="1">
                        <a:latin typeface="Cambria Math" panose="02040503050406030204" pitchFamily="18" charset="0"/>
                      </a:rPr>
                      <m:t>𝑀</m:t>
                    </m:r>
                  </m:oMath>
                </a14:m>
                <a:r>
                  <a:rPr lang="zh-CN" altLang="en-US" sz="1800" dirty="0"/>
                  <a:t>张图像逐一计算</a:t>
                </a:r>
                <a:r>
                  <a:rPr lang="zh-CN" altLang="en-US" sz="1800" dirty="0" smtClean="0"/>
                  <a:t>相似性</a:t>
                </a:r>
                <a:r>
                  <a:rPr lang="zh-CN" altLang="en-US" sz="1800" dirty="0"/>
                  <a:t>，</a:t>
                </a:r>
                <a:r>
                  <a:rPr lang="zh-CN" altLang="en-US" sz="1800" dirty="0" smtClean="0"/>
                  <a:t>耗时</a:t>
                </a:r>
                <a:r>
                  <a:rPr lang="zh-CN" altLang="en-US" sz="1800" dirty="0"/>
                  <a:t>太久</a:t>
                </a:r>
              </a:p>
              <a:p>
                <a:pPr marL="471170" lvl="1" indent="0"/>
                <a:r>
                  <a:rPr lang="zh-CN" altLang="en-US" sz="1800" dirty="0" smtClean="0">
                    <a:solidFill>
                      <a:srgbClr val="FF0000"/>
                    </a:solidFill>
                  </a:rPr>
                  <a:t>如何</a:t>
                </a:r>
                <a:r>
                  <a:rPr lang="zh-CN" altLang="en-US" sz="1800" dirty="0">
                    <a:solidFill>
                      <a:srgbClr val="FF0000"/>
                    </a:solidFill>
                  </a:rPr>
                  <a:t>改进</a:t>
                </a:r>
                <a:r>
                  <a:rPr lang="zh-CN" altLang="en-US" sz="1800" dirty="0" smtClean="0">
                    <a:solidFill>
                      <a:srgbClr val="FF0000"/>
                    </a:solidFill>
                  </a:rPr>
                  <a:t>？</a:t>
                </a:r>
                <a:endParaRPr lang="en-US" altLang="zh-CN" sz="1800" dirty="0" smtClean="0">
                  <a:solidFill>
                    <a:srgbClr val="FF0000"/>
                  </a:solidFill>
                </a:endParaRPr>
              </a:p>
              <a:p>
                <a:pPr marL="868045" lvl="2" indent="0"/>
                <a:r>
                  <a:rPr lang="zh-CN" altLang="en-US" sz="1600" dirty="0" smtClean="0"/>
                  <a:t>去除向量距离计算时的</a:t>
                </a:r>
                <a:r>
                  <a:rPr lang="zh-CN" altLang="en-US" sz="1600" dirty="0" smtClean="0">
                    <a:solidFill>
                      <a:srgbClr val="FF0000"/>
                    </a:solidFill>
                  </a:rPr>
                  <a:t>计算</a:t>
                </a:r>
                <a:r>
                  <a:rPr lang="zh-CN" altLang="en-US" sz="1600" dirty="0">
                    <a:solidFill>
                      <a:srgbClr val="FF0000"/>
                    </a:solidFill>
                  </a:rPr>
                  <a:t>冗余</a:t>
                </a:r>
              </a:p>
              <a:p>
                <a:pPr marL="928370" lvl="2" indent="0"/>
                <a:endParaRPr lang="zh-CN" altLang="en-US" sz="18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38"/>
                <a:ext cx="8248489" cy="5162104"/>
              </a:xfrm>
              <a:blipFill>
                <a:blip r:embed="rId5"/>
                <a:stretch>
                  <a:fillRect l="-1035" t="-1299"/>
                </a:stretch>
              </a:blipFill>
            </p:spPr>
            <p:txBody>
              <a:bodyPr/>
              <a:lstStyle/>
              <a:p>
                <a:r>
                  <a:rPr lang="zh-CN" altLang="en-US">
                    <a:noFill/>
                  </a:rPr>
                  <a:t> </a:t>
                </a:r>
              </a:p>
            </p:txBody>
          </p:sp>
        </mc:Fallback>
      </mc:AlternateContent>
      <p:graphicFrame>
        <p:nvGraphicFramePr>
          <p:cNvPr id="17" name="表格 16"/>
          <p:cNvGraphicFramePr>
            <a:graphicFrameLocks noGrp="1"/>
          </p:cNvGraphicFramePr>
          <p:nvPr>
            <p:custDataLst>
              <p:tags r:id="rId2"/>
            </p:custDataLst>
            <p:extLst/>
          </p:nvPr>
        </p:nvGraphicFramePr>
        <p:xfrm>
          <a:off x="3299476" y="3105040"/>
          <a:ext cx="2469264" cy="1973902"/>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gridCol w="411544">
                  <a:extLst>
                    <a:ext uri="{9D8B030D-6E8A-4147-A177-3AD203B41FA5}">
                      <a16:colId xmlns:a16="http://schemas.microsoft.com/office/drawing/2014/main" val="20001"/>
                    </a:ext>
                  </a:extLst>
                </a:gridCol>
                <a:gridCol w="411480">
                  <a:extLst>
                    <a:ext uri="{9D8B030D-6E8A-4147-A177-3AD203B41FA5}">
                      <a16:colId xmlns:a16="http://schemas.microsoft.com/office/drawing/2014/main" val="20002"/>
                    </a:ext>
                  </a:extLst>
                </a:gridCol>
                <a:gridCol w="411608">
                  <a:extLst>
                    <a:ext uri="{9D8B030D-6E8A-4147-A177-3AD203B41FA5}">
                      <a16:colId xmlns:a16="http://schemas.microsoft.com/office/drawing/2014/main" val="20003"/>
                    </a:ext>
                  </a:extLst>
                </a:gridCol>
                <a:gridCol w="411544">
                  <a:extLst>
                    <a:ext uri="{9D8B030D-6E8A-4147-A177-3AD203B41FA5}">
                      <a16:colId xmlns:a16="http://schemas.microsoft.com/office/drawing/2014/main" val="20004"/>
                    </a:ext>
                  </a:extLst>
                </a:gridCol>
                <a:gridCol w="411544">
                  <a:extLst>
                    <a:ext uri="{9D8B030D-6E8A-4147-A177-3AD203B41FA5}">
                      <a16:colId xmlns:a16="http://schemas.microsoft.com/office/drawing/2014/main" val="20005"/>
                    </a:ext>
                  </a:extLst>
                </a:gridCol>
              </a:tblGrid>
              <a:tr h="394970">
                <a:tc>
                  <a:txBody>
                    <a:bodyPr/>
                    <a:lstStyle/>
                    <a:p>
                      <a:pPr algn="ctr"/>
                      <a:r>
                        <a:rPr lang="en-US" altLang="zh-CN" sz="1400" dirty="0"/>
                        <a:t>0</a:t>
                      </a:r>
                      <a:endParaRPr lang="zh-CN" altLang="en-US" sz="1400" dirty="0"/>
                    </a:p>
                  </a:txBody>
                  <a:tcPr anchor="ctr"/>
                </a:tc>
                <a:tc>
                  <a:txBody>
                    <a:bodyPr/>
                    <a:lstStyle/>
                    <a:p>
                      <a:pPr algn="ctr"/>
                      <a:r>
                        <a:rPr lang="en-US" altLang="zh-CN" sz="1400" dirty="0"/>
                        <a:t>0.5</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0.5</a:t>
                      </a:r>
                      <a:endParaRPr lang="zh-CN" altLang="en-US" sz="1400" dirty="0"/>
                    </a:p>
                  </a:txBody>
                  <a:tcPr anchor="ctr"/>
                </a:tc>
                <a:extLst>
                  <a:ext uri="{0D108BD9-81ED-4DB2-BD59-A6C34878D82A}">
                    <a16:rowId xmlns:a16="http://schemas.microsoft.com/office/drawing/2014/main" val="10000"/>
                  </a:ext>
                </a:extLst>
              </a:tr>
              <a:tr h="394654">
                <a:tc>
                  <a:txBody>
                    <a:bodyPr/>
                    <a:lstStyle/>
                    <a:p>
                      <a:pPr algn="ctr"/>
                      <a:r>
                        <a:rPr lang="en-US" altLang="zh-CN" sz="1400" dirty="0"/>
                        <a:t>0.8</a:t>
                      </a:r>
                      <a:endParaRPr lang="zh-CN" altLang="en-US" sz="1400" dirty="0"/>
                    </a:p>
                  </a:txBody>
                  <a:tcPr anchor="ctr"/>
                </a:tc>
                <a:tc>
                  <a:txBody>
                    <a:bodyPr/>
                    <a:lstStyle/>
                    <a:p>
                      <a:pPr algn="ctr"/>
                      <a:r>
                        <a:rPr lang="en-US" altLang="zh-CN" sz="1400" dirty="0"/>
                        <a:t>0.2</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1</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970">
                <a:tc>
                  <a:txBody>
                    <a:bodyPr/>
                    <a:lstStyle/>
                    <a:p>
                      <a:pPr algn="ctr"/>
                      <a:r>
                        <a:rPr lang="en-US" altLang="zh-CN" sz="1400" dirty="0"/>
                        <a:t> …</a:t>
                      </a:r>
                      <a:endParaRPr lang="zh-CN" altLang="en-US" sz="1400" dirty="0"/>
                    </a:p>
                  </a:txBody>
                  <a:tcPr vert="eaVert"/>
                </a:tc>
                <a:tc>
                  <a:txBody>
                    <a:bodyPr/>
                    <a:lstStyle/>
                    <a:p>
                      <a:pPr algn="ct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algn="ctr"/>
                      <a:r>
                        <a:rPr lang="en-US" altLang="zh-CN" sz="1400" dirty="0"/>
                        <a:t> …</a:t>
                      </a:r>
                      <a:endParaRPr lang="zh-CN" altLang="en-US" sz="1400" dirty="0"/>
                    </a:p>
                  </a:txBody>
                  <a:tcPr vert="eaVert" anchor="ctr"/>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0.9</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0.1</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8" name="文本框 17"/>
          <p:cNvSpPr txBox="1"/>
          <p:nvPr/>
        </p:nvSpPr>
        <p:spPr>
          <a:xfrm>
            <a:off x="2858687" y="3170786"/>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19" name="文本框 18"/>
          <p:cNvSpPr txBox="1"/>
          <p:nvPr/>
        </p:nvSpPr>
        <p:spPr>
          <a:xfrm>
            <a:off x="2858064" y="3563851"/>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3" name="文本框 22"/>
          <p:cNvSpPr txBox="1"/>
          <p:nvPr/>
        </p:nvSpPr>
        <p:spPr>
          <a:xfrm>
            <a:off x="3299514" y="2719373"/>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24" name="文本框 23"/>
          <p:cNvSpPr txBox="1"/>
          <p:nvPr/>
        </p:nvSpPr>
        <p:spPr>
          <a:xfrm>
            <a:off x="3773249" y="2719238"/>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8" name="文本框 27"/>
          <p:cNvSpPr txBox="1"/>
          <p:nvPr/>
        </p:nvSpPr>
        <p:spPr>
          <a:xfrm>
            <a:off x="5401470" y="2719551"/>
            <a:ext cx="367408"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i="1" baseline="-25000" dirty="0">
                <a:latin typeface="Times New Roman" panose="02020603050405020304" charset="0"/>
                <a:cs typeface="Times New Roman" panose="02020603050405020304" charset="0"/>
              </a:rPr>
              <a:t>M</a:t>
            </a:r>
            <a:endParaRPr lang="zh-CN" altLang="en-US" sz="1600" i="1" baseline="-25000" dirty="0">
              <a:latin typeface="Times New Roman" panose="02020603050405020304" charset="0"/>
              <a:cs typeface="Times New Roman" panose="02020603050405020304" charset="0"/>
            </a:endParaRPr>
          </a:p>
        </p:txBody>
      </p:sp>
      <p:sp>
        <p:nvSpPr>
          <p:cNvPr id="47" name="矩形 46"/>
          <p:cNvSpPr/>
          <p:nvPr/>
        </p:nvSpPr>
        <p:spPr>
          <a:xfrm>
            <a:off x="2977232" y="4322835"/>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6" name="对象 5">
            <a:hlinkClick r:id="" action="ppaction://ole?verb=0"/>
          </p:cNvPr>
          <p:cNvGraphicFramePr>
            <a:graphicFrameLocks noChangeAspect="1"/>
          </p:cNvGraphicFramePr>
          <p:nvPr>
            <p:extLst/>
          </p:nvPr>
        </p:nvGraphicFramePr>
        <p:xfrm>
          <a:off x="2904726" y="3902447"/>
          <a:ext cx="300990" cy="340360"/>
        </p:xfrm>
        <a:graphic>
          <a:graphicData uri="http://schemas.openxmlformats.org/presentationml/2006/ole">
            <mc:AlternateContent xmlns:mc="http://schemas.openxmlformats.org/markup-compatibility/2006">
              <mc:Choice xmlns:v="urn:schemas-microsoft-com:vml" Requires="v">
                <p:oleObj spid="_x0000_s15470" r:id="rId6" imgW="203200" imgH="228600" progId="Equation.KSEE3">
                  <p:embed/>
                </p:oleObj>
              </mc:Choice>
              <mc:Fallback>
                <p:oleObj r:id="rId6" imgW="203200" imgH="228600" progId="Equation.KSEE3">
                  <p:embed/>
                  <p:pic>
                    <p:nvPicPr>
                      <p:cNvPr id="6" name="对象 5">
                        <a:hlinkClick r:id="" action="ppaction://ole?verb=0"/>
                      </p:cNvPr>
                      <p:cNvPicPr/>
                      <p:nvPr/>
                    </p:nvPicPr>
                    <p:blipFill>
                      <a:blip r:embed="rId7"/>
                      <a:stretch>
                        <a:fillRect/>
                      </a:stretch>
                    </p:blipFill>
                    <p:spPr>
                      <a:xfrm>
                        <a:off x="2904726" y="3902447"/>
                        <a:ext cx="300990" cy="340360"/>
                      </a:xfrm>
                      <a:prstGeom prst="rect">
                        <a:avLst/>
                      </a:prstGeom>
                    </p:spPr>
                  </p:pic>
                </p:oleObj>
              </mc:Fallback>
            </mc:AlternateContent>
          </a:graphicData>
        </a:graphic>
      </p:graphicFrame>
      <p:graphicFrame>
        <p:nvGraphicFramePr>
          <p:cNvPr id="8" name="对象 7"/>
          <p:cNvGraphicFramePr/>
          <p:nvPr>
            <p:extLst/>
          </p:nvPr>
        </p:nvGraphicFramePr>
        <p:xfrm>
          <a:off x="2905125" y="4765473"/>
          <a:ext cx="263525" cy="314325"/>
        </p:xfrm>
        <a:graphic>
          <a:graphicData uri="http://schemas.openxmlformats.org/presentationml/2006/ole">
            <mc:AlternateContent xmlns:mc="http://schemas.openxmlformats.org/markup-compatibility/2006">
              <mc:Choice xmlns:v="urn:schemas-microsoft-com:vml" Requires="v">
                <p:oleObj spid="_x0000_s15471" name="公式" r:id="rId8" imgW="276860" imgH="320675" progId="Equation.3">
                  <p:embed/>
                </p:oleObj>
              </mc:Choice>
              <mc:Fallback>
                <p:oleObj name="公式" r:id="rId8" imgW="276860" imgH="320675" progId="Equation.3">
                  <p:embed/>
                  <p:pic>
                    <p:nvPicPr>
                      <p:cNvPr id="8" name="对象 7"/>
                      <p:cNvPicPr/>
                      <p:nvPr/>
                    </p:nvPicPr>
                    <p:blipFill>
                      <a:blip r:embed="rId9"/>
                      <a:stretch>
                        <a:fillRect/>
                      </a:stretch>
                    </p:blipFill>
                    <p:spPr>
                      <a:xfrm>
                        <a:off x="2905125" y="4765473"/>
                        <a:ext cx="263525" cy="31432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extLst/>
          </p:nvPr>
        </p:nvGraphicFramePr>
        <p:xfrm>
          <a:off x="4628116" y="2750557"/>
          <a:ext cx="241935" cy="354330"/>
        </p:xfrm>
        <a:graphic>
          <a:graphicData uri="http://schemas.openxmlformats.org/presentationml/2006/ole">
            <mc:AlternateContent xmlns:mc="http://schemas.openxmlformats.org/markup-compatibility/2006">
              <mc:Choice xmlns:v="urn:schemas-microsoft-com:vml" Requires="v">
                <p:oleObj spid="_x0000_s15472" r:id="rId10" imgW="165100" imgH="241300" progId="Equation.KSEE3">
                  <p:embed/>
                </p:oleObj>
              </mc:Choice>
              <mc:Fallback>
                <p:oleObj r:id="rId10" imgW="165100" imgH="241300" progId="Equation.KSEE3">
                  <p:embed/>
                  <p:pic>
                    <p:nvPicPr>
                      <p:cNvPr id="11" name="对象 10">
                        <a:hlinkClick r:id="" action="ppaction://ole?verb=0"/>
                      </p:cNvPr>
                      <p:cNvPicPr/>
                      <p:nvPr/>
                    </p:nvPicPr>
                    <p:blipFill>
                      <a:blip r:embed="rId11"/>
                      <a:stretch>
                        <a:fillRect/>
                      </a:stretch>
                    </p:blipFill>
                    <p:spPr>
                      <a:xfrm>
                        <a:off x="4628116" y="2750557"/>
                        <a:ext cx="241935" cy="354330"/>
                      </a:xfrm>
                      <a:prstGeom prst="rect">
                        <a:avLst/>
                      </a:prstGeom>
                    </p:spPr>
                  </p:pic>
                </p:oleObj>
              </mc:Fallback>
            </mc:AlternateContent>
          </a:graphicData>
        </a:graphic>
      </p:graphicFrame>
      <p:graphicFrame>
        <p:nvGraphicFramePr>
          <p:cNvPr id="13" name="表格 12"/>
          <p:cNvGraphicFramePr>
            <a:graphicFrameLocks noGrp="1"/>
          </p:cNvGraphicFramePr>
          <p:nvPr>
            <p:custDataLst>
              <p:tags r:id="rId3"/>
            </p:custDataLst>
            <p:extLst/>
          </p:nvPr>
        </p:nvGraphicFramePr>
        <p:xfrm>
          <a:off x="1729121" y="3105040"/>
          <a:ext cx="411480" cy="1974218"/>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20000"/>
                    </a:ext>
                  </a:extLst>
                </a:gridCol>
              </a:tblGrid>
              <a:tr h="394970">
                <a:tc>
                  <a:txBody>
                    <a:bodyPr/>
                    <a:lstStyle/>
                    <a:p>
                      <a:pPr algn="ctr"/>
                      <a:r>
                        <a:rPr lang="en-US" sz="1400" dirty="0"/>
                        <a:t>1</a:t>
                      </a:r>
                    </a:p>
                  </a:txBody>
                  <a:tcPr anchor="ctr"/>
                </a:tc>
                <a:extLst>
                  <a:ext uri="{0D108BD9-81ED-4DB2-BD59-A6C34878D82A}">
                    <a16:rowId xmlns:a16="http://schemas.microsoft.com/office/drawing/2014/main" val="10000"/>
                  </a:ext>
                </a:extLst>
              </a:tr>
              <a:tr h="394970">
                <a:tc>
                  <a:txBody>
                    <a:bodyPr/>
                    <a:lstStyle/>
                    <a:p>
                      <a:pPr algn="ctr"/>
                      <a:r>
                        <a:rPr lang="en-US" altLang="zh-CN" sz="1400" dirty="0"/>
                        <a:t>0.</a:t>
                      </a:r>
                      <a:r>
                        <a:rPr lang="en-US" sz="1400" dirty="0"/>
                        <a:t>7</a:t>
                      </a:r>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970">
                <a:tc>
                  <a:txBody>
                    <a:bodyPr/>
                    <a:lstStyle/>
                    <a:p>
                      <a:pPr algn="ctr"/>
                      <a:r>
                        <a:rPr lang="en-US" altLang="zh-CN" sz="1400" dirty="0"/>
                        <a:t> …</a:t>
                      </a:r>
                      <a:endParaRPr lang="zh-CN" altLang="en-US" sz="1400" dirty="0"/>
                    </a:p>
                  </a:txBody>
                  <a:tcPr vert="eaVert"/>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4" name="右箭头 13"/>
          <p:cNvSpPr/>
          <p:nvPr/>
        </p:nvSpPr>
        <p:spPr>
          <a:xfrm>
            <a:off x="2262991" y="3688941"/>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右箭头 14"/>
          <p:cNvSpPr/>
          <p:nvPr/>
        </p:nvSpPr>
        <p:spPr>
          <a:xfrm>
            <a:off x="5922496" y="3688941"/>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xmlns:a14="http://schemas.microsoft.com/office/drawing/2010/main">
        <mc:Choice Requires="a14">
          <p:sp>
            <p:nvSpPr>
              <p:cNvPr id="4" name="文本框 3"/>
              <p:cNvSpPr txBox="1"/>
              <p:nvPr/>
            </p:nvSpPr>
            <p:spPr>
              <a:xfrm>
                <a:off x="6619791" y="3792757"/>
                <a:ext cx="13903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𝑀</m:t>
                              </m:r>
                            </m:sub>
                          </m:sSub>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6619791" y="3792757"/>
                <a:ext cx="1390381" cy="276999"/>
              </a:xfrm>
              <a:prstGeom prst="rect">
                <a:avLst/>
              </a:prstGeom>
              <a:blipFill>
                <a:blip r:embed="rId12"/>
                <a:stretch>
                  <a:fillRect b="-17391"/>
                </a:stretch>
              </a:blipFill>
            </p:spPr>
            <p:txBody>
              <a:bodyPr/>
              <a:lstStyle/>
              <a:p>
                <a:r>
                  <a:rPr lang="zh-CN" altLang="en-US">
                    <a:noFill/>
                  </a:rPr>
                  <a:t> </a:t>
                </a:r>
              </a:p>
            </p:txBody>
          </p:sp>
        </mc:Fallback>
      </mc:AlternateContent>
      <p:sp>
        <p:nvSpPr>
          <p:cNvPr id="5" name="矩形 4"/>
          <p:cNvSpPr/>
          <p:nvPr/>
        </p:nvSpPr>
        <p:spPr>
          <a:xfrm>
            <a:off x="1103148" y="2688460"/>
            <a:ext cx="1186222" cy="369332"/>
          </a:xfrm>
          <a:prstGeom prst="rect">
            <a:avLst/>
          </a:prstGeom>
        </p:spPr>
        <p:txBody>
          <a:bodyPr wrap="none">
            <a:spAutoFit/>
          </a:bodyPr>
          <a:lstStyle/>
          <a:p>
            <a:pPr marL="471170" lvl="1" indent="0">
              <a:buNone/>
            </a:pPr>
            <a:r>
              <a:rPr lang="en-US" altLang="zh-CN" dirty="0"/>
              <a:t>query</a:t>
            </a:r>
          </a:p>
        </p:txBody>
      </p:sp>
    </p:spTree>
    <p:extLst>
      <p:ext uri="{BB962C8B-B14F-4D97-AF65-F5344CB8AC3E}">
        <p14:creationId xmlns:p14="http://schemas.microsoft.com/office/powerpoint/2010/main" val="377071737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 </a:t>
            </a:r>
            <a:r>
              <a:rPr lang="en-US" altLang="zh-CN" dirty="0"/>
              <a:t>(Hough Transform)</a:t>
            </a:r>
            <a:endParaRPr lang="zh-CN" altLang="en-US" dirty="0"/>
          </a:p>
        </p:txBody>
      </p:sp>
      <p:sp>
        <p:nvSpPr>
          <p:cNvPr id="3" name="内容占位符 2"/>
          <p:cNvSpPr>
            <a:spLocks noGrp="1"/>
          </p:cNvSpPr>
          <p:nvPr>
            <p:ph idx="1"/>
          </p:nvPr>
        </p:nvSpPr>
        <p:spPr>
          <a:xfrm>
            <a:off x="566737" y="1341438"/>
            <a:ext cx="8227941" cy="4967287"/>
          </a:xfrm>
        </p:spPr>
        <p:txBody>
          <a:bodyPr/>
          <a:lstStyle/>
          <a:p>
            <a:pPr>
              <a:spcAft>
                <a:spcPts val="600"/>
              </a:spcAft>
            </a:pPr>
            <a:r>
              <a:rPr lang="zh-CN" altLang="en-US" dirty="0" smtClean="0"/>
              <a:t>基本思想：基于投票的机制</a:t>
            </a:r>
            <a:endParaRPr lang="en-US" altLang="zh-CN" dirty="0"/>
          </a:p>
          <a:p>
            <a:pPr lvl="1">
              <a:spcAft>
                <a:spcPts val="600"/>
              </a:spcAft>
            </a:pPr>
            <a:r>
              <a:rPr lang="zh-CN" altLang="en-US" dirty="0" smtClean="0"/>
              <a:t>视待检测形状为一个模型</a:t>
            </a:r>
            <a:r>
              <a:rPr lang="en-US" altLang="zh-CN" dirty="0" smtClean="0"/>
              <a:t>(model)</a:t>
            </a:r>
          </a:p>
          <a:p>
            <a:pPr lvl="1">
              <a:spcAft>
                <a:spcPts val="600"/>
              </a:spcAft>
            </a:pPr>
            <a:r>
              <a:rPr lang="zh-CN" altLang="en-US" dirty="0" smtClean="0"/>
              <a:t>让每个样本（像素）对所有与其</a:t>
            </a:r>
            <a:r>
              <a:rPr lang="zh-CN" altLang="en-US" dirty="0" smtClean="0">
                <a:solidFill>
                  <a:srgbClr val="0070C0"/>
                </a:solidFill>
              </a:rPr>
              <a:t>兼容</a:t>
            </a:r>
            <a:r>
              <a:rPr lang="zh-CN" altLang="en-US" dirty="0" smtClean="0"/>
              <a:t>的模型进行投票</a:t>
            </a:r>
            <a:endParaRPr lang="en-US" altLang="zh-CN" dirty="0" smtClean="0"/>
          </a:p>
          <a:p>
            <a:pPr lvl="1">
              <a:spcAft>
                <a:spcPts val="600"/>
              </a:spcAft>
            </a:pPr>
            <a:r>
              <a:rPr lang="zh-CN" altLang="en-US" dirty="0" smtClean="0"/>
              <a:t>假设噪声样本不会偏好任何单个模型</a:t>
            </a:r>
            <a:endParaRPr lang="en-US" altLang="zh-CN" dirty="0" smtClean="0"/>
          </a:p>
          <a:p>
            <a:pPr lvl="1">
              <a:spcAft>
                <a:spcPts val="600"/>
              </a:spcAft>
            </a:pPr>
            <a:r>
              <a:rPr lang="zh-CN" altLang="en-US" dirty="0" smtClean="0"/>
              <a:t>即使有部分样别缺失，当有足够的样本保留时，仍可将目标模型（</a:t>
            </a:r>
            <a:r>
              <a:rPr lang="zh-CN" altLang="en-US" dirty="0"/>
              <a:t>形状</a:t>
            </a:r>
            <a:r>
              <a:rPr lang="zh-CN" altLang="en-US" dirty="0" smtClean="0"/>
              <a:t>）检测出来</a:t>
            </a:r>
            <a:endParaRPr lang="en-US" altLang="zh-CN" dirty="0" smtClean="0"/>
          </a:p>
          <a:p>
            <a:pPr marL="471487" lvl="1" indent="0">
              <a:buNone/>
            </a:pPr>
            <a:r>
              <a:rPr lang="en-US" altLang="zh-CN" dirty="0"/>
              <a:t/>
            </a:r>
            <a:br>
              <a:rPr lang="en-US" altLang="zh-CN" dirty="0"/>
            </a:br>
            <a:r>
              <a:rPr lang="en-US" altLang="zh-CN" dirty="0"/>
              <a:t/>
            </a:r>
            <a:br>
              <a:rPr lang="en-US" altLang="zh-CN" dirty="0"/>
            </a:br>
            <a:endParaRPr lang="zh-CN" altLang="en-US" dirty="0"/>
          </a:p>
        </p:txBody>
      </p:sp>
    </p:spTree>
    <p:extLst>
      <p:ext uri="{BB962C8B-B14F-4D97-AF65-F5344CB8AC3E}">
        <p14:creationId xmlns:p14="http://schemas.microsoft.com/office/powerpoint/2010/main" val="202740112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图像数据库索引：倒排索引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先验条件</a:t>
                </a:r>
                <a:endParaRPr lang="en-US" altLang="zh-CN" dirty="0"/>
              </a:p>
              <a:p>
                <a:pPr lvl="1"/>
                <a:r>
                  <a:rPr lang="zh-CN" altLang="en-US" dirty="0"/>
                  <a:t>图像视觉表征向量的</a:t>
                </a:r>
                <a:r>
                  <a:rPr lang="zh-CN" altLang="en-US" dirty="0">
                    <a:solidFill>
                      <a:srgbClr val="FF0000"/>
                    </a:solidFill>
                  </a:rPr>
                  <a:t>稀疏</a:t>
                </a:r>
                <a:r>
                  <a:rPr lang="zh-CN" altLang="en-US" dirty="0" smtClean="0">
                    <a:solidFill>
                      <a:srgbClr val="FF0000"/>
                    </a:solidFill>
                  </a:rPr>
                  <a:t>性</a:t>
                </a:r>
                <a:r>
                  <a:rPr lang="zh-CN" altLang="en-US" dirty="0" smtClean="0"/>
                  <a:t>：非零元素比例低，比如</a:t>
                </a:r>
                <a14:m>
                  <m:oMath xmlns:m="http://schemas.openxmlformats.org/officeDocument/2006/math">
                    <m:r>
                      <a:rPr lang="en-US" altLang="zh-CN"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oMath>
                </a14:m>
                <a:endParaRPr lang="en-US" altLang="zh-CN" dirty="0">
                  <a:solidFill>
                    <a:srgbClr val="FF0000"/>
                  </a:solidFill>
                </a:endParaRPr>
              </a:p>
              <a:p>
                <a:pPr lvl="1"/>
                <a:r>
                  <a:rPr lang="zh-CN" altLang="en-US" dirty="0"/>
                  <a:t>只需存储向量中的非</a:t>
                </a:r>
                <a:r>
                  <a:rPr lang="zh-CN" altLang="en-US" dirty="0" smtClean="0"/>
                  <a:t>零元素 </a:t>
                </a:r>
                <a14:m>
                  <m:oMath xmlns:m="http://schemas.openxmlformats.org/officeDocument/2006/math">
                    <m:r>
                      <a:rPr lang="zh-CN" altLang="en-US" sz="2400" b="1" i="1" smtClean="0">
                        <a:latin typeface="Cambria Math" panose="02040503050406030204" pitchFamily="18" charset="0"/>
                      </a:rPr>
                      <m:t>→</m:t>
                    </m:r>
                  </m:oMath>
                </a14:m>
                <a:r>
                  <a:rPr lang="zh-CN" altLang="en-US" dirty="0" smtClean="0"/>
                  <a:t> 视觉</a:t>
                </a:r>
                <a:r>
                  <a:rPr lang="zh-CN" altLang="en-US" dirty="0"/>
                  <a:t>单词在词典中的索引</a:t>
                </a:r>
                <a:endParaRPr lang="en-US" altLang="zh-CN" dirty="0"/>
              </a:p>
              <a:p>
                <a:r>
                  <a:rPr lang="zh-CN" altLang="en-US" dirty="0"/>
                  <a:t>倒排索引的</a:t>
                </a:r>
                <a:r>
                  <a:rPr lang="zh-CN" altLang="en-US" dirty="0" smtClean="0"/>
                  <a:t>优势：高效</a:t>
                </a:r>
                <a:r>
                  <a:rPr lang="zh-CN" altLang="en-US" dirty="0"/>
                  <a:t>的</a:t>
                </a:r>
                <a:r>
                  <a:rPr lang="zh-CN" altLang="en-US" dirty="0" smtClean="0"/>
                  <a:t>存储和计算</a:t>
                </a:r>
                <a:endParaRPr lang="en-US" altLang="zh-CN" dirty="0" smtClean="0"/>
              </a:p>
              <a:p>
                <a:pPr lvl="1">
                  <a:lnSpc>
                    <a:spcPct val="110000"/>
                  </a:lnSpc>
                </a:pPr>
                <a:r>
                  <a:rPr lang="zh-CN" altLang="en-US" dirty="0"/>
                  <a:t>根据向量距离</a:t>
                </a:r>
                <a:r>
                  <a:rPr lang="zh-CN" altLang="en-US" dirty="0" smtClean="0"/>
                  <a:t>公式，</a:t>
                </a:r>
                <a:r>
                  <a:rPr lang="zh-CN" altLang="en-US" b="1" dirty="0">
                    <a:solidFill>
                      <a:srgbClr val="0070C0"/>
                    </a:solidFill>
                  </a:rPr>
                  <a:t>仅存储和比较向量中的非</a:t>
                </a:r>
                <a:r>
                  <a:rPr lang="en-US" altLang="zh-CN" b="1" dirty="0">
                    <a:solidFill>
                      <a:srgbClr val="0070C0"/>
                    </a:solidFill>
                  </a:rPr>
                  <a:t>0</a:t>
                </a:r>
                <a:r>
                  <a:rPr lang="zh-CN" altLang="en-US" b="1" dirty="0">
                    <a:solidFill>
                      <a:srgbClr val="0070C0"/>
                    </a:solidFill>
                  </a:rPr>
                  <a:t>元素</a:t>
                </a:r>
                <a:endParaRPr lang="en-US" altLang="zh-CN" b="1" dirty="0">
                  <a:solidFill>
                    <a:srgbClr val="0070C0"/>
                  </a:solidFill>
                </a:endParaRPr>
              </a:p>
              <a:p>
                <a:pPr marL="909637" lvl="2" indent="0">
                  <a:lnSpc>
                    <a:spcPct val="110000"/>
                  </a:lnSpc>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1067" t="-1350"/>
                </a:stretch>
              </a:blipFill>
            </p:spPr>
            <p:txBody>
              <a:bodyPr/>
              <a:lstStyle/>
              <a:p>
                <a:r>
                  <a:rPr lang="zh-CN" altLang="en-US">
                    <a:noFill/>
                  </a:rPr>
                  <a:t> </a:t>
                </a:r>
              </a:p>
            </p:txBody>
          </p:sp>
        </mc:Fallback>
      </mc:AlternateContent>
      <p:grpSp>
        <p:nvGrpSpPr>
          <p:cNvPr id="6" name="组合 5"/>
          <p:cNvGrpSpPr/>
          <p:nvPr/>
        </p:nvGrpSpPr>
        <p:grpSpPr>
          <a:xfrm>
            <a:off x="250545" y="4851645"/>
            <a:ext cx="1592740" cy="1524576"/>
            <a:chOff x="2588636" y="5246614"/>
            <a:chExt cx="1827740" cy="1542354"/>
          </a:xfrm>
        </p:grpSpPr>
        <p:sp>
          <p:nvSpPr>
            <p:cNvPr id="7" name="流程图: 磁盘 6"/>
            <p:cNvSpPr/>
            <p:nvPr/>
          </p:nvSpPr>
          <p:spPr>
            <a:xfrm>
              <a:off x="2588636" y="5246614"/>
              <a:ext cx="1811113" cy="1542354"/>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sz="1600"/>
            </a:p>
          </p:txBody>
        </p:sp>
        <p:pic>
          <p:nvPicPr>
            <p:cNvPr id="8" name="Picture 3" descr="I:\452.jpg"/>
            <p:cNvPicPr>
              <a:picLocks noChangeAspect="1" noChangeArrowheads="1"/>
            </p:cNvPicPr>
            <p:nvPr/>
          </p:nvPicPr>
          <p:blipFill>
            <a:blip r:embed="rId6" cstate="print"/>
            <a:srcRect/>
            <a:stretch>
              <a:fillRect/>
            </a:stretch>
          </p:blipFill>
          <p:spPr bwMode="auto">
            <a:xfrm>
              <a:off x="3155865" y="5740476"/>
              <a:ext cx="529166" cy="428601"/>
            </a:xfrm>
            <a:prstGeom prst="rect">
              <a:avLst/>
            </a:prstGeom>
            <a:noFill/>
            <a:effectLst>
              <a:softEdge rad="31750"/>
            </a:effectLst>
          </p:spPr>
        </p:pic>
        <p:pic>
          <p:nvPicPr>
            <p:cNvPr id="9" name="Picture 18" descr="F:\Demo_Image_Retrieve\Query_IMG\Mona_Lisa\31-Mona_Lisa.jpg"/>
            <p:cNvPicPr>
              <a:picLocks noChangeArrowheads="1"/>
            </p:cNvPicPr>
            <p:nvPr/>
          </p:nvPicPr>
          <p:blipFill>
            <a:blip r:embed="rId7" cstate="print"/>
            <a:srcRect/>
            <a:stretch>
              <a:fillRect/>
            </a:stretch>
          </p:blipFill>
          <p:spPr bwMode="auto">
            <a:xfrm>
              <a:off x="3482044" y="5806081"/>
              <a:ext cx="543632" cy="429786"/>
            </a:xfrm>
            <a:prstGeom prst="rect">
              <a:avLst/>
            </a:prstGeom>
            <a:noFill/>
            <a:effectLst>
              <a:softEdge rad="31750"/>
            </a:effectLst>
          </p:spPr>
        </p:pic>
        <p:pic>
          <p:nvPicPr>
            <p:cNvPr id="10" name="Picture 28" descr="http://t0.gstatic.com/images?q=tbn:ANd9GcRny9qyrP3bJrci96nM6oCSNxTT_a1lBT25fvsqmY2Q5PW-GvrJ"/>
            <p:cNvPicPr>
              <a:picLocks noChangeArrowheads="1"/>
            </p:cNvPicPr>
            <p:nvPr/>
          </p:nvPicPr>
          <p:blipFill>
            <a:blip r:embed="rId8" cstate="print"/>
            <a:srcRect/>
            <a:stretch>
              <a:fillRect/>
            </a:stretch>
          </p:blipFill>
          <p:spPr bwMode="auto">
            <a:xfrm>
              <a:off x="2720960" y="6134104"/>
              <a:ext cx="543632" cy="429786"/>
            </a:xfrm>
            <a:prstGeom prst="rect">
              <a:avLst/>
            </a:prstGeom>
            <a:noFill/>
            <a:effectLst>
              <a:softEdge rad="31750"/>
            </a:effectLst>
          </p:spPr>
        </p:pic>
        <p:pic>
          <p:nvPicPr>
            <p:cNvPr id="11" name="Picture 30" descr="http://t2.gstatic.com/images?q=tbn:ANd9GcSnMCKkvDRDtzhkVRwaIhfkEDKlgA2zM_VHFXpzXptx8o_eIAMH"/>
            <p:cNvPicPr>
              <a:picLocks noChangeArrowheads="1"/>
            </p:cNvPicPr>
            <p:nvPr/>
          </p:nvPicPr>
          <p:blipFill>
            <a:blip r:embed="rId9" cstate="print"/>
            <a:srcRect/>
            <a:stretch>
              <a:fillRect/>
            </a:stretch>
          </p:blipFill>
          <p:spPr bwMode="auto">
            <a:xfrm>
              <a:off x="2829687" y="5871686"/>
              <a:ext cx="543632" cy="429786"/>
            </a:xfrm>
            <a:prstGeom prst="rect">
              <a:avLst/>
            </a:prstGeom>
            <a:noFill/>
            <a:effectLst>
              <a:softEdge rad="31750"/>
            </a:effectLst>
          </p:spPr>
        </p:pic>
        <p:pic>
          <p:nvPicPr>
            <p:cNvPr id="12" name="Picture 26" descr="http://t3.gstatic.com/images?q=tbn:ANd9GcQOFJUIFp4f3QeFgipNdjgHC5p6S9BHh0AajFFNar8HVMkApbG7IA"/>
            <p:cNvPicPr>
              <a:picLocks noChangeArrowheads="1"/>
            </p:cNvPicPr>
            <p:nvPr/>
          </p:nvPicPr>
          <p:blipFill>
            <a:blip r:embed="rId10" cstate="print"/>
            <a:srcRect/>
            <a:stretch>
              <a:fillRect/>
            </a:stretch>
          </p:blipFill>
          <p:spPr bwMode="auto">
            <a:xfrm>
              <a:off x="2829687" y="6265313"/>
              <a:ext cx="456141" cy="429786"/>
            </a:xfrm>
            <a:prstGeom prst="rect">
              <a:avLst/>
            </a:prstGeom>
            <a:noFill/>
            <a:effectLst>
              <a:softEdge rad="31750"/>
            </a:effectLst>
          </p:spPr>
        </p:pic>
        <p:sp>
          <p:nvSpPr>
            <p:cNvPr id="13" name="矩形 14"/>
            <p:cNvSpPr>
              <a:spLocks noChangeArrowheads="1"/>
            </p:cNvSpPr>
            <p:nvPr/>
          </p:nvSpPr>
          <p:spPr bwMode="auto">
            <a:xfrm>
              <a:off x="2628484" y="5352372"/>
              <a:ext cx="1787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dirty="0"/>
                <a:t>Image Database</a:t>
              </a:r>
              <a:endParaRPr lang="zh-CN" altLang="en-US" sz="1400" b="1" dirty="0"/>
            </a:p>
          </p:txBody>
        </p:sp>
        <p:pic>
          <p:nvPicPr>
            <p:cNvPr id="14" name="Picture 3" descr="C:\Users\Lenovo User\AppData\Roaming\Tencent\Users\32506426\QQ\WinTemp\RichOle\_Q403$G4Z4UZ}ZZLVON{BMS.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72825" y="5775925"/>
              <a:ext cx="441169" cy="5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 descr="F:\Demo_Image_Retrieve\Query_IMG\Mona_Lisa\41-Mona_Lisa.jpg"/>
            <p:cNvPicPr>
              <a:picLocks noChangeArrowheads="1"/>
            </p:cNvPicPr>
            <p:nvPr/>
          </p:nvPicPr>
          <p:blipFill>
            <a:blip r:embed="rId12" cstate="print"/>
            <a:srcRect/>
            <a:stretch>
              <a:fillRect/>
            </a:stretch>
          </p:blipFill>
          <p:spPr bwMode="auto">
            <a:xfrm>
              <a:off x="3551703" y="6262908"/>
              <a:ext cx="430711" cy="429786"/>
            </a:xfrm>
            <a:prstGeom prst="rect">
              <a:avLst/>
            </a:prstGeom>
            <a:noFill/>
            <a:effectLst>
              <a:softEdge rad="31750"/>
            </a:effectLst>
          </p:spPr>
        </p:pic>
      </p:grpSp>
      <p:sp>
        <p:nvSpPr>
          <p:cNvPr id="16" name="右箭头 15"/>
          <p:cNvSpPr/>
          <p:nvPr/>
        </p:nvSpPr>
        <p:spPr>
          <a:xfrm>
            <a:off x="1947987" y="5448045"/>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7" name="表格 16"/>
          <p:cNvGraphicFramePr>
            <a:graphicFrameLocks noGrp="1"/>
          </p:cNvGraphicFramePr>
          <p:nvPr>
            <p:custDataLst>
              <p:tags r:id="rId2"/>
            </p:custDataLst>
            <p:extLst>
              <p:ext uri="{D42A27DB-BD31-4B8C-83A1-F6EECF244321}">
                <p14:modId xmlns:p14="http://schemas.microsoft.com/office/powerpoint/2010/main" val="1881193706"/>
              </p:ext>
            </p:extLst>
          </p:nvPr>
        </p:nvGraphicFramePr>
        <p:xfrm>
          <a:off x="2991249" y="4656478"/>
          <a:ext cx="2469264" cy="197327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gridCol w="411544">
                  <a:extLst>
                    <a:ext uri="{9D8B030D-6E8A-4147-A177-3AD203B41FA5}">
                      <a16:colId xmlns:a16="http://schemas.microsoft.com/office/drawing/2014/main" val="20001"/>
                    </a:ext>
                  </a:extLst>
                </a:gridCol>
                <a:gridCol w="411544">
                  <a:extLst>
                    <a:ext uri="{9D8B030D-6E8A-4147-A177-3AD203B41FA5}">
                      <a16:colId xmlns:a16="http://schemas.microsoft.com/office/drawing/2014/main" val="20002"/>
                    </a:ext>
                  </a:extLst>
                </a:gridCol>
                <a:gridCol w="411544">
                  <a:extLst>
                    <a:ext uri="{9D8B030D-6E8A-4147-A177-3AD203B41FA5}">
                      <a16:colId xmlns:a16="http://schemas.microsoft.com/office/drawing/2014/main" val="20003"/>
                    </a:ext>
                  </a:extLst>
                </a:gridCol>
                <a:gridCol w="411544">
                  <a:extLst>
                    <a:ext uri="{9D8B030D-6E8A-4147-A177-3AD203B41FA5}">
                      <a16:colId xmlns:a16="http://schemas.microsoft.com/office/drawing/2014/main" val="20004"/>
                    </a:ext>
                  </a:extLst>
                </a:gridCol>
                <a:gridCol w="411544">
                  <a:extLst>
                    <a:ext uri="{9D8B030D-6E8A-4147-A177-3AD203B41FA5}">
                      <a16:colId xmlns:a16="http://schemas.microsoft.com/office/drawing/2014/main" val="20005"/>
                    </a:ext>
                  </a:extLst>
                </a:gridCol>
              </a:tblGrid>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0.5</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0.5</a:t>
                      </a:r>
                      <a:endParaRPr lang="zh-CN" altLang="en-US" sz="1400" dirty="0"/>
                    </a:p>
                  </a:txBody>
                  <a:tcPr anchor="ctr"/>
                </a:tc>
                <a:extLst>
                  <a:ext uri="{0D108BD9-81ED-4DB2-BD59-A6C34878D82A}">
                    <a16:rowId xmlns:a16="http://schemas.microsoft.com/office/drawing/2014/main" val="10000"/>
                  </a:ext>
                </a:extLst>
              </a:tr>
              <a:tr h="394654">
                <a:tc>
                  <a:txBody>
                    <a:bodyPr/>
                    <a:lstStyle/>
                    <a:p>
                      <a:pPr algn="ctr"/>
                      <a:r>
                        <a:rPr lang="en-US" altLang="zh-CN" sz="1400" dirty="0"/>
                        <a:t>0.8</a:t>
                      </a:r>
                      <a:endParaRPr lang="zh-CN" altLang="en-US" sz="1400" dirty="0"/>
                    </a:p>
                  </a:txBody>
                  <a:tcPr anchor="ctr"/>
                </a:tc>
                <a:tc>
                  <a:txBody>
                    <a:bodyPr/>
                    <a:lstStyle/>
                    <a:p>
                      <a:pPr algn="ctr"/>
                      <a:r>
                        <a:rPr lang="en-US" altLang="zh-CN" sz="1400" dirty="0"/>
                        <a:t>0.2</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1"/>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smtClean="0"/>
                        <a:t>0.4</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0002"/>
                  </a:ext>
                </a:extLst>
              </a:tr>
              <a:tr h="394654">
                <a:tc>
                  <a:txBody>
                    <a:bodyPr/>
                    <a:lstStyle/>
                    <a:p>
                      <a:pPr algn="ctr"/>
                      <a:r>
                        <a:rPr lang="en-US" altLang="zh-CN" sz="1400" dirty="0"/>
                        <a:t> …</a:t>
                      </a:r>
                      <a:endParaRPr lang="zh-CN" altLang="en-US" sz="1400" dirty="0"/>
                    </a:p>
                  </a:txBody>
                  <a:tcPr vert="eaVert"/>
                </a:tc>
                <a:tc>
                  <a:txBody>
                    <a:bodyPr/>
                    <a:lstStyle/>
                    <a:p>
                      <a:pPr algn="ct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 …</a:t>
                      </a:r>
                      <a:endParaRPr lang="zh-CN" altLang="en-US" sz="1400" dirty="0"/>
                    </a:p>
                  </a:txBody>
                  <a:tcPr vert="eaVert" anchor="ctr"/>
                </a:tc>
                <a:tc>
                  <a:txBody>
                    <a:bodyPr/>
                    <a:lstStyle/>
                    <a:p>
                      <a:pPr algn="ctr"/>
                      <a:r>
                        <a:rPr lang="en-US" altLang="zh-CN" sz="1400" dirty="0"/>
                        <a:t>…</a:t>
                      </a:r>
                      <a:endParaRPr lang="zh-CN" altLang="en-US" sz="1400" dirty="0"/>
                    </a:p>
                  </a:txBody>
                  <a:tcPr/>
                </a:tc>
                <a:tc>
                  <a:txBody>
                    <a:bodyPr/>
                    <a:lstStyle/>
                    <a:p>
                      <a:pPr algn="ctr"/>
                      <a:r>
                        <a:rPr lang="en-US" altLang="zh-CN" sz="1400" dirty="0"/>
                        <a:t> …</a:t>
                      </a:r>
                      <a:endParaRPr lang="zh-CN" altLang="en-US" sz="1400" dirty="0"/>
                    </a:p>
                  </a:txBody>
                  <a:tcPr vert="eaVert" anchor="ctr"/>
                </a:tc>
                <a:extLst>
                  <a:ext uri="{0D108BD9-81ED-4DB2-BD59-A6C34878D82A}">
                    <a16:rowId xmlns:a16="http://schemas.microsoft.com/office/drawing/2014/main" val="10003"/>
                  </a:ext>
                </a:extLst>
              </a:tr>
              <a:tr h="394654">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smtClean="0"/>
                        <a:t>0.9</a:t>
                      </a:r>
                      <a:endParaRPr lang="zh-CN" altLang="en-US" sz="1400" dirty="0"/>
                    </a:p>
                  </a:txBody>
                  <a:tcPr anchor="ctr"/>
                </a:tc>
                <a:tc>
                  <a:txBody>
                    <a:bodyPr/>
                    <a:lstStyle/>
                    <a:p>
                      <a:pPr algn="ctr"/>
                      <a:r>
                        <a:rPr lang="en-US" altLang="zh-CN" sz="1400" dirty="0"/>
                        <a:t>…</a:t>
                      </a:r>
                      <a:endParaRPr lang="zh-CN" altLang="en-US" sz="1400" dirty="0"/>
                    </a:p>
                  </a:txBody>
                  <a:tcPr/>
                </a:tc>
                <a:tc>
                  <a:txBody>
                    <a:bodyPr/>
                    <a:lstStyle/>
                    <a:p>
                      <a:pPr algn="ctr"/>
                      <a:r>
                        <a:rPr lang="en-US" altLang="zh-CN" sz="1400" dirty="0"/>
                        <a:t>0.1</a:t>
                      </a:r>
                      <a:endParaRPr lang="zh-CN" altLang="en-US" sz="1400" dirty="0"/>
                    </a:p>
                  </a:txBody>
                  <a:tcPr anchor="ctr"/>
                </a:tc>
                <a:extLst>
                  <a:ext uri="{0D108BD9-81ED-4DB2-BD59-A6C34878D82A}">
                    <a16:rowId xmlns:a16="http://schemas.microsoft.com/office/drawing/2014/main" val="10004"/>
                  </a:ext>
                </a:extLst>
              </a:tr>
            </a:tbl>
          </a:graphicData>
        </a:graphic>
      </p:graphicFrame>
      <p:sp>
        <p:nvSpPr>
          <p:cNvPr id="18" name="文本框 17"/>
          <p:cNvSpPr txBox="1"/>
          <p:nvPr/>
        </p:nvSpPr>
        <p:spPr>
          <a:xfrm>
            <a:off x="2983530" y="4270739"/>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19" name="文本框 18"/>
          <p:cNvSpPr txBox="1"/>
          <p:nvPr/>
        </p:nvSpPr>
        <p:spPr>
          <a:xfrm>
            <a:off x="3390577" y="4270739"/>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0" name="文本框 19"/>
          <p:cNvSpPr txBox="1"/>
          <p:nvPr/>
        </p:nvSpPr>
        <p:spPr>
          <a:xfrm>
            <a:off x="4235527" y="4270739"/>
            <a:ext cx="370614" cy="338554"/>
          </a:xfrm>
          <a:prstGeom prst="rect">
            <a:avLst/>
          </a:prstGeom>
          <a:noFill/>
        </p:spPr>
        <p:txBody>
          <a:bodyPr wrap="none" rtlCol="0">
            <a:spAutoFit/>
          </a:bodyPr>
          <a:lstStyle/>
          <a:p>
            <a:r>
              <a:rPr lang="en-US" altLang="zh-CN" sz="1600" i="1" dirty="0" err="1">
                <a:latin typeface="Times New Roman" panose="02020603050405020304" charset="0"/>
                <a:cs typeface="Times New Roman" panose="02020603050405020304" charset="0"/>
              </a:rPr>
              <a:t>D</a:t>
            </a:r>
            <a:r>
              <a:rPr lang="en-US" altLang="zh-CN" sz="1600" i="1" baseline="-25000" dirty="0" err="1">
                <a:latin typeface="Times New Roman" panose="02020603050405020304" charset="0"/>
                <a:cs typeface="Times New Roman" panose="02020603050405020304" charset="0"/>
              </a:rPr>
              <a:t>j</a:t>
            </a:r>
            <a:endParaRPr lang="zh-CN" altLang="en-US" sz="1600" i="1" baseline="-25000" dirty="0">
              <a:latin typeface="Times New Roman" panose="02020603050405020304" charset="0"/>
              <a:cs typeface="Times New Roman" panose="02020603050405020304" charset="0"/>
            </a:endParaRPr>
          </a:p>
        </p:txBody>
      </p:sp>
      <p:sp>
        <p:nvSpPr>
          <p:cNvPr id="23" name="文本框 22"/>
          <p:cNvSpPr txBox="1"/>
          <p:nvPr/>
        </p:nvSpPr>
        <p:spPr>
          <a:xfrm>
            <a:off x="2638227" y="4665146"/>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24" name="文本框 23"/>
          <p:cNvSpPr txBox="1"/>
          <p:nvPr/>
        </p:nvSpPr>
        <p:spPr>
          <a:xfrm>
            <a:off x="2640157" y="5060616"/>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25" name="文本框 24"/>
          <p:cNvSpPr txBox="1"/>
          <p:nvPr/>
        </p:nvSpPr>
        <p:spPr>
          <a:xfrm>
            <a:off x="2628581" y="5454155"/>
            <a:ext cx="322524"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baseline="-25000" dirty="0">
                <a:latin typeface="Times New Roman" panose="02020603050405020304" charset="0"/>
                <a:cs typeface="Times New Roman" panose="02020603050405020304" charset="0"/>
              </a:rPr>
              <a:t>3</a:t>
            </a:r>
            <a:endParaRPr lang="zh-CN" altLang="en-US" sz="1600" baseline="-25000" dirty="0">
              <a:latin typeface="Times New Roman" panose="02020603050405020304" charset="0"/>
              <a:cs typeface="Times New Roman" panose="02020603050405020304" charset="0"/>
            </a:endParaRPr>
          </a:p>
        </p:txBody>
      </p:sp>
      <p:sp>
        <p:nvSpPr>
          <p:cNvPr id="28" name="文本框 27"/>
          <p:cNvSpPr txBox="1"/>
          <p:nvPr/>
        </p:nvSpPr>
        <p:spPr>
          <a:xfrm>
            <a:off x="2595788" y="6254729"/>
            <a:ext cx="367408"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I</a:t>
            </a:r>
            <a:r>
              <a:rPr lang="en-US" altLang="zh-CN" sz="1600" i="1" baseline="-25000" dirty="0">
                <a:latin typeface="Times New Roman" panose="02020603050405020304" charset="0"/>
                <a:cs typeface="Times New Roman" panose="02020603050405020304" charset="0"/>
              </a:rPr>
              <a:t>M</a:t>
            </a:r>
            <a:endParaRPr lang="zh-CN" altLang="en-US" sz="1600" i="1" baseline="-25000" dirty="0">
              <a:latin typeface="Times New Roman" panose="02020603050405020304" charset="0"/>
              <a:cs typeface="Times New Roman" panose="02020603050405020304" charset="0"/>
            </a:endParaRPr>
          </a:p>
        </p:txBody>
      </p:sp>
      <p:sp>
        <p:nvSpPr>
          <p:cNvPr id="29" name="右箭头 28"/>
          <p:cNvSpPr/>
          <p:nvPr/>
        </p:nvSpPr>
        <p:spPr>
          <a:xfrm>
            <a:off x="5561414" y="5423403"/>
            <a:ext cx="5955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6414301" y="4257255"/>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1</a:t>
            </a:r>
            <a:endParaRPr lang="zh-CN" altLang="en-US" sz="1600" baseline="-25000" dirty="0">
              <a:latin typeface="Times New Roman" panose="02020603050405020304" charset="0"/>
              <a:cs typeface="Times New Roman" panose="02020603050405020304" charset="0"/>
            </a:endParaRPr>
          </a:p>
        </p:txBody>
      </p:sp>
      <p:sp>
        <p:nvSpPr>
          <p:cNvPr id="32" name="文本框 31"/>
          <p:cNvSpPr txBox="1"/>
          <p:nvPr/>
        </p:nvSpPr>
        <p:spPr>
          <a:xfrm>
            <a:off x="6879223" y="4257255"/>
            <a:ext cx="401072" cy="338554"/>
          </a:xfrm>
          <a:prstGeom prst="rect">
            <a:avLst/>
          </a:prstGeom>
          <a:noFill/>
        </p:spPr>
        <p:txBody>
          <a:bodyPr wrap="none" rtlCol="0">
            <a:spAutoFit/>
          </a:bodyPr>
          <a:lstStyle/>
          <a:p>
            <a:r>
              <a:rPr lang="en-US" altLang="zh-CN" sz="1600" i="1" dirty="0">
                <a:latin typeface="Times New Roman" panose="02020603050405020304" charset="0"/>
                <a:cs typeface="Times New Roman" panose="02020603050405020304" charset="0"/>
              </a:rPr>
              <a:t>D</a:t>
            </a:r>
            <a:r>
              <a:rPr lang="en-US" altLang="zh-CN" sz="1600" baseline="-25000" dirty="0">
                <a:latin typeface="Times New Roman" panose="02020603050405020304" charset="0"/>
                <a:cs typeface="Times New Roman" panose="02020603050405020304" charset="0"/>
              </a:rPr>
              <a:t>2</a:t>
            </a:r>
            <a:endParaRPr lang="zh-CN" altLang="en-US" sz="1600" baseline="-25000" dirty="0">
              <a:latin typeface="Times New Roman" panose="02020603050405020304" charset="0"/>
              <a:cs typeface="Times New Roman" panose="02020603050405020304" charset="0"/>
            </a:endParaRPr>
          </a:p>
        </p:txBody>
      </p:sp>
      <p:sp>
        <p:nvSpPr>
          <p:cNvPr id="33" name="文本框 32"/>
          <p:cNvSpPr txBox="1"/>
          <p:nvPr/>
        </p:nvSpPr>
        <p:spPr>
          <a:xfrm>
            <a:off x="7724173" y="4257255"/>
            <a:ext cx="370614" cy="338554"/>
          </a:xfrm>
          <a:prstGeom prst="rect">
            <a:avLst/>
          </a:prstGeom>
          <a:noFill/>
        </p:spPr>
        <p:txBody>
          <a:bodyPr wrap="none" rtlCol="0">
            <a:spAutoFit/>
          </a:bodyPr>
          <a:lstStyle/>
          <a:p>
            <a:r>
              <a:rPr lang="en-US" altLang="zh-CN" sz="1600" i="1" dirty="0" err="1">
                <a:latin typeface="Times New Roman" panose="02020603050405020304" charset="0"/>
                <a:cs typeface="Times New Roman" panose="02020603050405020304" charset="0"/>
              </a:rPr>
              <a:t>D</a:t>
            </a:r>
            <a:r>
              <a:rPr lang="en-US" altLang="zh-CN" sz="1600" i="1" baseline="-25000" dirty="0" err="1">
                <a:latin typeface="Times New Roman" panose="02020603050405020304" charset="0"/>
                <a:cs typeface="Times New Roman" panose="02020603050405020304" charset="0"/>
              </a:rPr>
              <a:t>j</a:t>
            </a:r>
            <a:endParaRPr lang="zh-CN" altLang="en-US" sz="1600" i="1" baseline="-25000" dirty="0">
              <a:latin typeface="Times New Roman" panose="02020603050405020304" charset="0"/>
              <a:cs typeface="Times New Roman" panose="02020603050405020304" charset="0"/>
            </a:endParaRPr>
          </a:p>
        </p:txBody>
      </p:sp>
      <p:graphicFrame>
        <p:nvGraphicFramePr>
          <p:cNvPr id="39" name="表格 38"/>
          <p:cNvGraphicFramePr>
            <a:graphicFrameLocks noGrp="1"/>
          </p:cNvGraphicFramePr>
          <p:nvPr>
            <p:extLst>
              <p:ext uri="{D42A27DB-BD31-4B8C-83A1-F6EECF244321}">
                <p14:modId xmlns:p14="http://schemas.microsoft.com/office/powerpoint/2010/main" val="328134856"/>
              </p:ext>
            </p:extLst>
          </p:nvPr>
        </p:nvGraphicFramePr>
        <p:xfrm>
          <a:off x="6434931" y="4832749"/>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2</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0.8</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41" name="直接箭头连接符 40"/>
          <p:cNvCxnSpPr>
            <a:stCxn id="31" idx="2"/>
          </p:cNvCxnSpPr>
          <p:nvPr/>
        </p:nvCxnSpPr>
        <p:spPr>
          <a:xfrm>
            <a:off x="6614837" y="4595809"/>
            <a:ext cx="13625" cy="2385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669005" y="5874273"/>
            <a:ext cx="430887" cy="297517"/>
          </a:xfrm>
          <a:prstGeom prst="rect">
            <a:avLst/>
          </a:prstGeom>
        </p:spPr>
        <p:txBody>
          <a:bodyPr vert="eaVert" wrap="none">
            <a:spAutoFit/>
          </a:bodyPr>
          <a:lstStyle/>
          <a:p>
            <a:pPr algn="ctr"/>
            <a:r>
              <a:rPr lang="en-US" altLang="zh-CN" sz="1600" dirty="0"/>
              <a:t>…</a:t>
            </a:r>
            <a:endParaRPr lang="zh-CN" altLang="en-US" sz="1600" dirty="0"/>
          </a:p>
        </p:txBody>
      </p:sp>
      <p:sp>
        <p:nvSpPr>
          <p:cNvPr id="48" name="矩形 47"/>
          <p:cNvSpPr/>
          <p:nvPr/>
        </p:nvSpPr>
        <p:spPr>
          <a:xfrm>
            <a:off x="3816859" y="4216530"/>
            <a:ext cx="389851" cy="338554"/>
          </a:xfrm>
          <a:prstGeom prst="rect">
            <a:avLst/>
          </a:prstGeom>
        </p:spPr>
        <p:txBody>
          <a:bodyPr wrap="none">
            <a:spAutoFit/>
          </a:bodyPr>
          <a:lstStyle/>
          <a:p>
            <a:pPr algn="ctr"/>
            <a:r>
              <a:rPr lang="en-US" altLang="zh-CN" sz="1600" dirty="0"/>
              <a:t>…</a:t>
            </a:r>
            <a:endParaRPr lang="zh-CN" altLang="en-US" sz="1600" dirty="0"/>
          </a:p>
        </p:txBody>
      </p:sp>
      <p:sp>
        <p:nvSpPr>
          <p:cNvPr id="49" name="矩形 48"/>
          <p:cNvSpPr/>
          <p:nvPr/>
        </p:nvSpPr>
        <p:spPr>
          <a:xfrm>
            <a:off x="4606943" y="4210470"/>
            <a:ext cx="389851" cy="338554"/>
          </a:xfrm>
          <a:prstGeom prst="rect">
            <a:avLst/>
          </a:prstGeom>
        </p:spPr>
        <p:txBody>
          <a:bodyPr wrap="none">
            <a:spAutoFit/>
          </a:bodyPr>
          <a:lstStyle/>
          <a:p>
            <a:pPr algn="ctr"/>
            <a:r>
              <a:rPr lang="en-US" altLang="zh-CN" sz="1600" dirty="0"/>
              <a:t>…</a:t>
            </a:r>
            <a:endParaRPr lang="zh-CN" altLang="en-US" sz="1600" dirty="0"/>
          </a:p>
        </p:txBody>
      </p:sp>
      <p:graphicFrame>
        <p:nvGraphicFramePr>
          <p:cNvPr id="50" name="表格 49"/>
          <p:cNvGraphicFramePr>
            <a:graphicFrameLocks noGrp="1"/>
          </p:cNvGraphicFramePr>
          <p:nvPr>
            <p:extLst>
              <p:ext uri="{D42A27DB-BD31-4B8C-83A1-F6EECF244321}">
                <p14:modId xmlns:p14="http://schemas.microsoft.com/office/powerpoint/2010/main" val="4201635435"/>
              </p:ext>
            </p:extLst>
          </p:nvPr>
        </p:nvGraphicFramePr>
        <p:xfrm>
          <a:off x="6899850" y="4834674"/>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1</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0.5</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51" name="直接箭头连接符 50"/>
          <p:cNvCxnSpPr/>
          <p:nvPr/>
        </p:nvCxnSpPr>
        <p:spPr>
          <a:xfrm>
            <a:off x="7093381" y="4597690"/>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083734" y="5436314"/>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表格 55"/>
          <p:cNvGraphicFramePr>
            <a:graphicFrameLocks noGrp="1"/>
          </p:cNvGraphicFramePr>
          <p:nvPr>
            <p:extLst>
              <p:ext uri="{D42A27DB-BD31-4B8C-83A1-F6EECF244321}">
                <p14:modId xmlns:p14="http://schemas.microsoft.com/office/powerpoint/2010/main" val="1144665385"/>
              </p:ext>
            </p:extLst>
          </p:nvPr>
        </p:nvGraphicFramePr>
        <p:xfrm>
          <a:off x="7698501" y="4834678"/>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3</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30480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smtClean="0"/>
                        <a:t>0.4</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57" name="直接箭头连接符 56"/>
          <p:cNvCxnSpPr/>
          <p:nvPr/>
        </p:nvCxnSpPr>
        <p:spPr>
          <a:xfrm>
            <a:off x="7892032" y="4597694"/>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7882385" y="5444573"/>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表格 58"/>
          <p:cNvGraphicFramePr>
            <a:graphicFrameLocks noGrp="1"/>
          </p:cNvGraphicFramePr>
          <p:nvPr>
            <p:extLst>
              <p:ext uri="{D42A27DB-BD31-4B8C-83A1-F6EECF244321}">
                <p14:modId xmlns:p14="http://schemas.microsoft.com/office/powerpoint/2010/main" val="828991148"/>
              </p:ext>
            </p:extLst>
          </p:nvPr>
        </p:nvGraphicFramePr>
        <p:xfrm>
          <a:off x="7690785" y="6204343"/>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1" baseline="-25000" dirty="0">
                          <a:latin typeface="Times New Roman" panose="02020603050405020304" charset="0"/>
                          <a:cs typeface="Times New Roman" panose="02020603050405020304" charset="0"/>
                        </a:rPr>
                        <a:t>M</a:t>
                      </a:r>
                      <a:endParaRPr lang="zh-CN" altLang="en-US" sz="1400" i="1"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smtClean="0"/>
                        <a:t>0.9</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0" name="直接箭头连接符 59"/>
          <p:cNvCxnSpPr/>
          <p:nvPr/>
        </p:nvCxnSpPr>
        <p:spPr>
          <a:xfrm>
            <a:off x="7884316" y="5967359"/>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758206" y="5676090"/>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62" name="表格 61"/>
          <p:cNvGraphicFramePr>
            <a:graphicFrameLocks noGrp="1"/>
          </p:cNvGraphicFramePr>
          <p:nvPr>
            <p:extLst>
              <p:ext uri="{D42A27DB-BD31-4B8C-83A1-F6EECF244321}">
                <p14:modId xmlns:p14="http://schemas.microsoft.com/office/powerpoint/2010/main" val="3647371513"/>
              </p:ext>
            </p:extLst>
          </p:nvPr>
        </p:nvGraphicFramePr>
        <p:xfrm>
          <a:off x="8485580" y="4846255"/>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0" baseline="-25000" dirty="0">
                          <a:latin typeface="Times New Roman" panose="02020603050405020304" charset="0"/>
                          <a:cs typeface="Times New Roman" panose="02020603050405020304" charset="0"/>
                        </a:rPr>
                        <a:t>1</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0.5</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3" name="直接箭头连接符 62"/>
          <p:cNvCxnSpPr/>
          <p:nvPr/>
        </p:nvCxnSpPr>
        <p:spPr>
          <a:xfrm>
            <a:off x="8679111" y="4609271"/>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669464" y="5456150"/>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表格 64"/>
          <p:cNvGraphicFramePr>
            <a:graphicFrameLocks noGrp="1"/>
          </p:cNvGraphicFramePr>
          <p:nvPr>
            <p:extLst>
              <p:ext uri="{D42A27DB-BD31-4B8C-83A1-F6EECF244321}">
                <p14:modId xmlns:p14="http://schemas.microsoft.com/office/powerpoint/2010/main" val="1236826232"/>
              </p:ext>
            </p:extLst>
          </p:nvPr>
        </p:nvGraphicFramePr>
        <p:xfrm>
          <a:off x="8477864" y="6215920"/>
          <a:ext cx="411544" cy="609600"/>
        </p:xfrm>
        <a:graphic>
          <a:graphicData uri="http://schemas.openxmlformats.org/drawingml/2006/table">
            <a:tbl>
              <a:tblPr firstRow="1" bandRow="1">
                <a:tableStyleId>{5940675A-B579-460E-94D1-54222C63F5DA}</a:tableStyleId>
              </a:tblPr>
              <a:tblGrid>
                <a:gridCol w="411544">
                  <a:extLst>
                    <a:ext uri="{9D8B030D-6E8A-4147-A177-3AD203B41FA5}">
                      <a16:colId xmlns:a16="http://schemas.microsoft.com/office/drawing/2014/main" val="20000"/>
                    </a:ext>
                  </a:extLst>
                </a:gridCol>
              </a:tblGrid>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i="1" baseline="-25000" dirty="0">
                          <a:latin typeface="Times New Roman" panose="02020603050405020304" charset="0"/>
                          <a:cs typeface="Times New Roman" panose="02020603050405020304" charset="0"/>
                        </a:rPr>
                        <a:t>M</a:t>
                      </a:r>
                      <a:endParaRPr lang="zh-CN" altLang="en-US" sz="1400" i="1"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197327">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0.1</a:t>
                      </a:r>
                      <a:endParaRPr lang="zh-CN" altLang="en-US" sz="1400" dirty="0"/>
                    </a:p>
                  </a:txBody>
                  <a:tcPr anchor="ctr"/>
                </a:tc>
                <a:extLst>
                  <a:ext uri="{0D108BD9-81ED-4DB2-BD59-A6C34878D82A}">
                    <a16:rowId xmlns:a16="http://schemas.microsoft.com/office/drawing/2014/main" val="10001"/>
                  </a:ext>
                </a:extLst>
              </a:tr>
            </a:tbl>
          </a:graphicData>
        </a:graphic>
      </p:graphicFrame>
      <p:cxnSp>
        <p:nvCxnSpPr>
          <p:cNvPr id="66" name="直接箭头连接符 65"/>
          <p:cNvCxnSpPr/>
          <p:nvPr/>
        </p:nvCxnSpPr>
        <p:spPr>
          <a:xfrm>
            <a:off x="8671395" y="5978936"/>
            <a:ext cx="0" cy="207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545285" y="5687667"/>
            <a:ext cx="430887" cy="297517"/>
          </a:xfrm>
          <a:prstGeom prst="rect">
            <a:avLst/>
          </a:prstGeom>
        </p:spPr>
        <p:txBody>
          <a:bodyPr vert="eaVert" wrap="none">
            <a:spAutoFit/>
          </a:bodyPr>
          <a:lstStyle/>
          <a:p>
            <a:pPr algn="ctr"/>
            <a:r>
              <a:rPr lang="en-US" altLang="zh-CN" sz="1600" dirty="0"/>
              <a:t>…</a:t>
            </a:r>
            <a:endParaRPr lang="zh-CN" altLang="en-US" sz="1600" dirty="0"/>
          </a:p>
        </p:txBody>
      </p:sp>
      <p:graphicFrame>
        <p:nvGraphicFramePr>
          <p:cNvPr id="71" name="表格 70"/>
          <p:cNvGraphicFramePr>
            <a:graphicFrameLocks noGrp="1"/>
          </p:cNvGraphicFramePr>
          <p:nvPr>
            <p:extLst>
              <p:ext uri="{D42A27DB-BD31-4B8C-83A1-F6EECF244321}">
                <p14:modId xmlns:p14="http://schemas.microsoft.com/office/powerpoint/2010/main" val="2510194695"/>
              </p:ext>
            </p:extLst>
          </p:nvPr>
        </p:nvGraphicFramePr>
        <p:xfrm>
          <a:off x="6875362" y="5702775"/>
          <a:ext cx="424456" cy="615640"/>
        </p:xfrm>
        <a:graphic>
          <a:graphicData uri="http://schemas.openxmlformats.org/drawingml/2006/table">
            <a:tbl>
              <a:tblPr firstRow="1" bandRow="1">
                <a:tableStyleId>{5940675A-B579-460E-94D1-54222C63F5DA}</a:tableStyleId>
              </a:tblPr>
              <a:tblGrid>
                <a:gridCol w="424456">
                  <a:extLst>
                    <a:ext uri="{9D8B030D-6E8A-4147-A177-3AD203B41FA5}">
                      <a16:colId xmlns:a16="http://schemas.microsoft.com/office/drawing/2014/main" val="20000"/>
                    </a:ext>
                  </a:extLst>
                </a:gridCol>
              </a:tblGrid>
              <a:tr h="3078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i="1" dirty="0">
                          <a:latin typeface="Times New Roman" panose="02020603050405020304" charset="0"/>
                          <a:cs typeface="Times New Roman" panose="02020603050405020304" charset="0"/>
                        </a:rPr>
                        <a:t>I</a:t>
                      </a:r>
                      <a:r>
                        <a:rPr lang="en-US" altLang="zh-CN" sz="1400" baseline="-25000" dirty="0">
                          <a:latin typeface="Times New Roman" panose="02020603050405020304" charset="0"/>
                          <a:cs typeface="Times New Roman" panose="02020603050405020304" charset="0"/>
                        </a:rPr>
                        <a:t>2</a:t>
                      </a:r>
                      <a:endParaRPr lang="zh-CN" altLang="en-US" sz="1400" baseline="-25000" dirty="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r h="3078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400" dirty="0"/>
                        <a:t>0.2</a:t>
                      </a:r>
                      <a:endParaRPr lang="zh-CN" altLang="en-US" sz="1400" dirty="0"/>
                    </a:p>
                  </a:txBody>
                  <a:tcPr anchor="ctr"/>
                </a:tc>
                <a:extLst>
                  <a:ext uri="{0D108BD9-81ED-4DB2-BD59-A6C34878D82A}">
                    <a16:rowId xmlns:a16="http://schemas.microsoft.com/office/drawing/2014/main" val="10001"/>
                  </a:ext>
                </a:extLst>
              </a:tr>
            </a:tbl>
          </a:graphicData>
        </a:graphic>
      </p:graphicFrame>
      <p:sp>
        <p:nvSpPr>
          <p:cNvPr id="72" name="矩形 71"/>
          <p:cNvSpPr/>
          <p:nvPr/>
        </p:nvSpPr>
        <p:spPr>
          <a:xfrm>
            <a:off x="7317079" y="4214620"/>
            <a:ext cx="389851" cy="338554"/>
          </a:xfrm>
          <a:prstGeom prst="rect">
            <a:avLst/>
          </a:prstGeom>
        </p:spPr>
        <p:txBody>
          <a:bodyPr wrap="none">
            <a:spAutoFit/>
          </a:bodyPr>
          <a:lstStyle/>
          <a:p>
            <a:pPr algn="ctr"/>
            <a:r>
              <a:rPr lang="en-US" altLang="zh-CN" sz="1600" dirty="0"/>
              <a:t>…</a:t>
            </a:r>
            <a:endParaRPr lang="zh-CN" altLang="en-US" sz="1600" dirty="0"/>
          </a:p>
        </p:txBody>
      </p:sp>
      <p:sp>
        <p:nvSpPr>
          <p:cNvPr id="73" name="矩形 72"/>
          <p:cNvSpPr/>
          <p:nvPr/>
        </p:nvSpPr>
        <p:spPr>
          <a:xfrm>
            <a:off x="8115727" y="4191469"/>
            <a:ext cx="389851" cy="338554"/>
          </a:xfrm>
          <a:prstGeom prst="rect">
            <a:avLst/>
          </a:prstGeom>
        </p:spPr>
        <p:txBody>
          <a:bodyPr wrap="none">
            <a:spAutoFit/>
          </a:bodyPr>
          <a:lstStyle/>
          <a:p>
            <a:pPr algn="ctr"/>
            <a:r>
              <a:rPr lang="en-US" altLang="zh-CN" sz="1600" dirty="0"/>
              <a:t>…</a:t>
            </a:r>
            <a:endParaRPr lang="zh-CN" altLang="en-US" sz="1600" dirty="0"/>
          </a:p>
        </p:txBody>
      </p:sp>
      <p:graphicFrame>
        <p:nvGraphicFramePr>
          <p:cNvPr id="5" name="对象 4"/>
          <p:cNvGraphicFramePr/>
          <p:nvPr>
            <p:extLst>
              <p:ext uri="{D42A27DB-BD31-4B8C-83A1-F6EECF244321}">
                <p14:modId xmlns:p14="http://schemas.microsoft.com/office/powerpoint/2010/main" val="3579032107"/>
              </p:ext>
            </p:extLst>
          </p:nvPr>
        </p:nvGraphicFramePr>
        <p:xfrm>
          <a:off x="5122529" y="4270880"/>
          <a:ext cx="263525" cy="314325"/>
        </p:xfrm>
        <a:graphic>
          <a:graphicData uri="http://schemas.openxmlformats.org/presentationml/2006/ole">
            <mc:AlternateContent xmlns:mc="http://schemas.openxmlformats.org/markup-compatibility/2006">
              <mc:Choice xmlns:v="urn:schemas-microsoft-com:vml" Requires="v">
                <p:oleObj spid="_x0000_s16460" r:id="rId13" imgW="276860" imgH="320675" progId="Equation.KSEE3">
                  <p:embed/>
                </p:oleObj>
              </mc:Choice>
              <mc:Fallback>
                <p:oleObj r:id="rId13" imgW="276860" imgH="320675" progId="Equation.KSEE3">
                  <p:embed/>
                  <p:pic>
                    <p:nvPicPr>
                      <p:cNvPr id="5" name="对象 4"/>
                      <p:cNvPicPr/>
                      <p:nvPr/>
                    </p:nvPicPr>
                    <p:blipFill>
                      <a:blip r:embed="rId14"/>
                      <a:stretch>
                        <a:fillRect/>
                      </a:stretch>
                    </p:blipFill>
                    <p:spPr>
                      <a:xfrm>
                        <a:off x="5122529" y="4270880"/>
                        <a:ext cx="263525" cy="314325"/>
                      </a:xfrm>
                      <a:prstGeom prst="rect">
                        <a:avLst/>
                      </a:prstGeom>
                    </p:spPr>
                  </p:pic>
                </p:oleObj>
              </mc:Fallback>
            </mc:AlternateContent>
          </a:graphicData>
        </a:graphic>
      </p:graphicFrame>
      <p:graphicFrame>
        <p:nvGraphicFramePr>
          <p:cNvPr id="26" name="对象 25"/>
          <p:cNvGraphicFramePr/>
          <p:nvPr>
            <p:extLst>
              <p:ext uri="{D42A27DB-BD31-4B8C-83A1-F6EECF244321}">
                <p14:modId xmlns:p14="http://schemas.microsoft.com/office/powerpoint/2010/main" val="1167325114"/>
              </p:ext>
            </p:extLst>
          </p:nvPr>
        </p:nvGraphicFramePr>
        <p:xfrm>
          <a:off x="8537575" y="4279599"/>
          <a:ext cx="263525" cy="314325"/>
        </p:xfrm>
        <a:graphic>
          <a:graphicData uri="http://schemas.openxmlformats.org/presentationml/2006/ole">
            <mc:AlternateContent xmlns:mc="http://schemas.openxmlformats.org/markup-compatibility/2006">
              <mc:Choice xmlns:v="urn:schemas-microsoft-com:vml" Requires="v">
                <p:oleObj spid="_x0000_s16461" r:id="rId15" imgW="276860" imgH="320675" progId="Equation.KSEE3">
                  <p:embed/>
                </p:oleObj>
              </mc:Choice>
              <mc:Fallback>
                <p:oleObj r:id="rId15" imgW="276860" imgH="320675" progId="Equation.KSEE3">
                  <p:embed/>
                  <p:pic>
                    <p:nvPicPr>
                      <p:cNvPr id="26" name="对象 25"/>
                      <p:cNvPicPr/>
                      <p:nvPr/>
                    </p:nvPicPr>
                    <p:blipFill>
                      <a:blip r:embed="rId14"/>
                      <a:stretch>
                        <a:fillRect/>
                      </a:stretch>
                    </p:blipFill>
                    <p:spPr>
                      <a:xfrm>
                        <a:off x="8537575" y="4279599"/>
                        <a:ext cx="263525" cy="3143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2" name="矩形 21"/>
              <p:cNvSpPr/>
              <p:nvPr/>
            </p:nvSpPr>
            <p:spPr>
              <a:xfrm>
                <a:off x="1485707" y="3262360"/>
                <a:ext cx="6238466" cy="838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𝐷</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𝐼</m:t>
                              </m:r>
                            </m:e>
                            <m:sub>
                              <m:r>
                                <a:rPr lang="en-US" altLang="zh-CN" sz="1600" i="1">
                                  <a:latin typeface="Cambria Math" panose="02040503050406030204" pitchFamily="18" charset="0"/>
                                </a:rPr>
                                <m:t>𝑞</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𝐼</m:t>
                              </m:r>
                            </m:e>
                            <m:sub>
                              <m:r>
                                <a:rPr lang="en-US" altLang="zh-CN" sz="1600" i="1">
                                  <a:latin typeface="Cambria Math" panose="02040503050406030204" pitchFamily="18" charset="0"/>
                                </a:rPr>
                                <m:t>𝑚</m:t>
                              </m:r>
                            </m:sub>
                          </m:sSub>
                        </m:e>
                      </m:d>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𝐾</m:t>
                          </m:r>
                        </m:sup>
                        <m:e>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e>
                              </m:d>
                            </m:e>
                            <m:sup>
                              <m:r>
                                <a:rPr lang="en-US" altLang="zh-CN" sz="1600" i="1">
                                  <a:latin typeface="Cambria Math" panose="02040503050406030204" pitchFamily="18" charset="0"/>
                                </a:rPr>
                                <m:t>𝑝</m:t>
                              </m:r>
                            </m:sup>
                          </m:sSup>
                          <m:r>
                            <a:rPr lang="en-US" altLang="zh-CN" sz="1600" i="1">
                              <a:latin typeface="Cambria Math" panose="02040503050406030204" pitchFamily="18" charset="0"/>
                            </a:rPr>
                            <m:t>=2+</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ea typeface="Cambria Math" panose="02040503050406030204" pitchFamily="18" charset="0"/>
                                    </a:rPr>
                                    <m:t>≠0,</m:t>
                                  </m:r>
                                </m:e>
                              </m:d>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r>
                                <a:rPr lang="en-US" altLang="zh-CN" sz="1600" i="1">
                                  <a:latin typeface="Cambria Math" panose="02040503050406030204" pitchFamily="18" charset="0"/>
                                  <a:ea typeface="Cambria Math" panose="02040503050406030204" pitchFamily="18" charset="0"/>
                                </a:rPr>
                                <m:t>≠0</m:t>
                              </m:r>
                            </m:sub>
                            <m:sup/>
                            <m:e>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𝑖</m:t>
                                          </m:r>
                                        </m:sub>
                                      </m:sSub>
                                    </m:e>
                                  </m:d>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i="1">
                                          <a:latin typeface="Cambria Math" panose="02040503050406030204" pitchFamily="18" charset="0"/>
                                        </a:rPr>
                                        <m:t>𝑖</m:t>
                                      </m:r>
                                    </m:sub>
                                  </m:sSub>
                                </m:e>
                                <m:sup>
                                  <m:r>
                                    <a:rPr lang="en-US" altLang="zh-CN" sz="1600" i="1">
                                      <a:latin typeface="Cambria Math" panose="02040503050406030204" pitchFamily="18" charset="0"/>
                                    </a:rPr>
                                    <m:t>𝑝</m:t>
                                  </m:r>
                                </m:sup>
                              </m:sSup>
                              <m:r>
                                <a:rPr lang="en-US" altLang="zh-CN" sz="1600" i="1">
                                  <a:latin typeface="Cambria Math" panose="02040503050406030204" pitchFamily="18" charset="0"/>
                                </a:rPr>
                                <m:t>)</m:t>
                              </m:r>
                            </m:e>
                          </m:nary>
                        </m:e>
                      </m:nary>
                    </m:oMath>
                  </m:oMathPara>
                </a14:m>
                <a:endParaRPr lang="zh-CN" altLang="en-US" sz="1600" dirty="0"/>
              </a:p>
            </p:txBody>
          </p:sp>
        </mc:Choice>
        <mc:Fallback xmlns="">
          <p:sp>
            <p:nvSpPr>
              <p:cNvPr id="22" name="矩形 21"/>
              <p:cNvSpPr>
                <a:spLocks noRot="1" noChangeAspect="1" noMove="1" noResize="1" noEditPoints="1" noAdjustHandles="1" noChangeArrowheads="1" noChangeShapeType="1" noTextEdit="1"/>
              </p:cNvSpPr>
              <p:nvPr/>
            </p:nvSpPr>
            <p:spPr>
              <a:xfrm>
                <a:off x="1485707" y="3262360"/>
                <a:ext cx="6238466" cy="838499"/>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350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10"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61" grpId="0"/>
      <p:bldP spid="67" grpId="0"/>
      <p:bldP spid="72"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图像数据库索引：</a:t>
            </a:r>
            <a:r>
              <a:rPr lang="zh-CN" altLang="en-US" dirty="0" smtClean="0"/>
              <a:t>倒排索引</a:t>
            </a:r>
            <a:r>
              <a:rPr lang="en-US" altLang="zh-CN" dirty="0" smtClean="0"/>
              <a:t>-</a:t>
            </a:r>
            <a:r>
              <a:rPr lang="zh-CN" altLang="en-US" dirty="0" smtClean="0"/>
              <a:t>示例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227941" cy="5352175"/>
              </a:xfrm>
            </p:spPr>
            <p:txBody>
              <a:bodyPr/>
              <a:lstStyle/>
              <a:p>
                <a:r>
                  <a:rPr lang="zh-CN" altLang="en-US" sz="2000" dirty="0" smtClean="0"/>
                  <a:t>给定查询图像的</a:t>
                </a:r>
                <a14:m>
                  <m:oMath xmlns:m="http://schemas.openxmlformats.org/officeDocument/2006/math">
                    <m:r>
                      <a:rPr lang="en-US" altLang="zh-CN" sz="2000" i="1">
                        <a:latin typeface="Cambria Math" panose="02040503050406030204" pitchFamily="18" charset="0"/>
                      </a:rPr>
                      <m:t>𝐾</m:t>
                    </m:r>
                  </m:oMath>
                </a14:m>
                <a:r>
                  <a:rPr lang="zh-CN" altLang="en-US" sz="2000" dirty="0" smtClean="0"/>
                  <a:t>维</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a14:m>
                <a:r>
                  <a:rPr lang="zh-CN" altLang="en-US" sz="2000" dirty="0" smtClean="0"/>
                  <a:t>归一化的特征向量为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[0.7, 0.3, 0,</m:t>
                    </m:r>
                    <m:r>
                      <a:rPr lang="en-US" altLang="zh-CN" sz="2000" b="0" i="1" smtClean="0">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rPr>
                      <m:t>]</m:t>
                    </m:r>
                  </m:oMath>
                </a14:m>
                <a:endParaRPr lang="en-US" altLang="zh-CN" sz="2000" dirty="0" smtClean="0"/>
              </a:p>
              <a:p>
                <a:pPr lvl="1"/>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oMath>
                </a14:m>
                <a:r>
                  <a:rPr lang="zh-CN" altLang="en-US" sz="1800" dirty="0" smtClean="0"/>
                  <a:t>仅在第</a:t>
                </a:r>
                <a:r>
                  <a:rPr lang="en-US" altLang="zh-CN" sz="1800" dirty="0" smtClean="0"/>
                  <a:t>1</a:t>
                </a:r>
                <a:r>
                  <a:rPr lang="zh-CN" altLang="en-US" sz="1800" dirty="0" smtClean="0"/>
                  <a:t>、</a:t>
                </a:r>
                <a:r>
                  <a:rPr lang="en-US" altLang="zh-CN" sz="1800" dirty="0" smtClean="0"/>
                  <a:t>2</a:t>
                </a:r>
                <a:r>
                  <a:rPr lang="zh-CN" altLang="en-US" sz="1800" dirty="0" smtClean="0"/>
                  <a:t>维的值为非零</a:t>
                </a:r>
                <a:endParaRPr lang="en-US" altLang="zh-CN" sz="1800" dirty="0" smtClean="0"/>
              </a:p>
              <a:p>
                <a:r>
                  <a:rPr lang="zh-CN" altLang="en-US" sz="2000" dirty="0"/>
                  <a:t>计算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oMath>
                </a14:m>
                <a:r>
                  <a:rPr lang="zh-CN" altLang="en-US" sz="2000" dirty="0" smtClean="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oMath>
                </a14:m>
                <a:r>
                  <a:rPr lang="zh-CN" altLang="en-US" sz="2000" dirty="0" smtClean="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2</m:t>
                        </m:r>
                      </m:sub>
                    </m:sSub>
                  </m:oMath>
                </a14:m>
                <a:r>
                  <a:rPr lang="zh-CN" altLang="en-US" sz="2000" dirty="0" smtClean="0"/>
                  <a:t>的距离：</a:t>
                </a:r>
                <a:endParaRPr lang="en-US" altLang="zh-CN" sz="2000" dirty="0" smtClean="0"/>
              </a:p>
              <a:p>
                <a:pPr marL="33337" indent="0">
                  <a:buNone/>
                </a:pPr>
                <a14:m>
                  <m:oMathPara xmlns:m="http://schemas.openxmlformats.org/officeDocument/2006/math">
                    <m:oMathParaPr>
                      <m:jc m:val="left"/>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e>
                      </m:d>
                      <m:r>
                        <a:rPr lang="en-US" altLang="zh-CN" sz="1800" i="1">
                          <a:latin typeface="Cambria Math" panose="02040503050406030204" pitchFamily="18" charset="0"/>
                        </a:rPr>
                        <m:t>=</m:t>
                      </m:r>
                      <m:r>
                        <a:rPr lang="en-US" altLang="zh-CN" sz="1800" i="1" smtClean="0">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b="0" i="1" smtClean="0">
                          <a:latin typeface="Cambria Math" panose="02040503050406030204" pitchFamily="18" charset="0"/>
                        </a:rPr>
                        <m:t> </m:t>
                      </m:r>
                    </m:oMath>
                  </m:oMathPara>
                </a14:m>
                <a:endParaRPr lang="en-US" altLang="zh-CN" sz="1800" b="0" dirty="0" smtClean="0"/>
              </a:p>
              <a:p>
                <a:pPr marL="33337" indent="0">
                  <a:spcAft>
                    <a:spcPts val="1200"/>
                  </a:spcAft>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                 </m:t>
                      </m:r>
                      <m:r>
                        <a:rPr lang="en-US" altLang="zh-CN" sz="1800" i="1">
                          <a:latin typeface="Cambria Math" panose="02040503050406030204" pitchFamily="18" charset="0"/>
                        </a:rPr>
                        <m:t>=2+</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b="0" i="1" smtClean="0">
                          <a:latin typeface="Cambria Math" panose="02040503050406030204" pitchFamily="18" charset="0"/>
                        </a:rPr>
                        <m:t>=2+0.2−0.3−0.5=1.4</m:t>
                      </m:r>
                    </m:oMath>
                  </m:oMathPara>
                </a14:m>
                <a:endParaRPr lang="en-US" altLang="zh-CN" sz="1800" b="0" dirty="0" smtClean="0"/>
              </a:p>
              <a:p>
                <a:pPr marL="33337" indent="0">
                  <a:buNone/>
                </a:pPr>
                <a14:m>
                  <m:oMathPara xmlns:m="http://schemas.openxmlformats.org/officeDocument/2006/math">
                    <m:oMathParaPr>
                      <m:jc m:val="left"/>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e>
                      </m:d>
                      <m:r>
                        <a:rPr lang="en-US" altLang="zh-CN" sz="1800" i="1">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i="1">
                          <a:latin typeface="Cambria Math" panose="02040503050406030204" pitchFamily="18" charset="0"/>
                        </a:rPr>
                        <m:t>            </m:t>
                      </m:r>
                    </m:oMath>
                  </m:oMathPara>
                </a14:m>
                <a:endParaRPr lang="en-US" altLang="zh-CN" sz="1800" i="1" dirty="0">
                  <a:latin typeface="Cambria Math" panose="02040503050406030204" pitchFamily="18" charset="0"/>
                </a:endParaRPr>
              </a:p>
              <a:p>
                <a:pPr marL="33337" indent="0">
                  <a:spcAft>
                    <a:spcPts val="1200"/>
                  </a:spcAft>
                  <a:buNone/>
                </a:pPr>
                <a:r>
                  <a:rPr lang="en-US" altLang="zh-CN" sz="1800" dirty="0"/>
                  <a:t>       </a:t>
                </a:r>
                <a14:m>
                  <m:oMath xmlns:m="http://schemas.openxmlformats.org/officeDocument/2006/math">
                    <m:r>
                      <a:rPr lang="en-US" altLang="zh-CN" sz="1800" i="1">
                        <a:latin typeface="Cambria Math" panose="02040503050406030204" pitchFamily="18" charset="0"/>
                      </a:rPr>
                      <m:t>=2+</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1</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d>
                      <m:dPr>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=2</m:t>
                    </m:r>
                    <m:r>
                      <a:rPr lang="en-US" altLang="zh-CN" sz="1800" b="0" i="1" smtClean="0">
                        <a:latin typeface="Cambria Math" panose="02040503050406030204" pitchFamily="18" charset="0"/>
                      </a:rPr>
                      <m:t>−1.4−0.4</m:t>
                    </m:r>
                    <m:r>
                      <a:rPr lang="en-US" altLang="zh-CN" sz="1800" i="1">
                        <a:latin typeface="Cambria Math" panose="02040503050406030204" pitchFamily="18" charset="0"/>
                      </a:rPr>
                      <m:t>=</m:t>
                    </m:r>
                    <m:r>
                      <a:rPr lang="en-US" altLang="zh-CN" sz="1800" b="0" i="1" smtClean="0">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oMath>
                </a14:m>
                <a:endParaRPr lang="en-US" altLang="zh-CN" sz="1800" dirty="0"/>
              </a:p>
              <a:p>
                <a:r>
                  <a:rPr lang="zh-CN" altLang="en-US" sz="2000" dirty="0"/>
                  <a:t>计算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𝑞</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𝑚</m:t>
                        </m:r>
                      </m:sub>
                    </m:sSub>
                  </m:oMath>
                </a14:m>
                <a:r>
                  <a:rPr lang="zh-CN" altLang="en-US" sz="2000" dirty="0" smtClean="0"/>
                  <a:t> </a:t>
                </a:r>
                <a14:m>
                  <m:oMath xmlns:m="http://schemas.openxmlformats.org/officeDocument/2006/math">
                    <m:r>
                      <a:rPr lang="en-US" altLang="zh-CN" sz="2000" b="0" i="0" smtClean="0">
                        <a:latin typeface="Cambria Math" panose="02040503050406030204" pitchFamily="18" charset="0"/>
                      </a:rPr>
                      <m:t>(</m:t>
                    </m:r>
                    <m:r>
                      <a:rPr lang="en-US" altLang="zh-CN" sz="2000" i="1">
                        <a:latin typeface="Cambria Math" panose="02040503050406030204" pitchFamily="18" charset="0"/>
                      </a:rPr>
                      <m:t>𝑚</m:t>
                    </m:r>
                    <m:r>
                      <a:rPr lang="en-US" altLang="zh-CN" sz="2000" b="0" i="0" smtClean="0">
                        <a:latin typeface="Cambria Math" panose="02040503050406030204" pitchFamily="18" charset="0"/>
                      </a:rPr>
                      <m:t>&gt;2)</m:t>
                    </m:r>
                    <m:r>
                      <a:rPr lang="en-US" altLang="zh-CN" sz="2000" i="1" smtClean="0">
                        <a:latin typeface="Cambria Math" panose="02040503050406030204" pitchFamily="18" charset="0"/>
                      </a:rPr>
                      <m:t> </m:t>
                    </m:r>
                  </m:oMath>
                </a14:m>
                <a:r>
                  <a:rPr lang="zh-CN" altLang="en-US" sz="2000" dirty="0" smtClean="0"/>
                  <a:t>的</a:t>
                </a:r>
                <a:r>
                  <a:rPr lang="zh-CN" altLang="en-US" sz="2000" dirty="0"/>
                  <a:t>距离：</a:t>
                </a:r>
                <a:endParaRPr lang="en-US" altLang="zh-CN" sz="2000" dirty="0"/>
              </a:p>
              <a:p>
                <a:pPr marL="33337"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𝐷</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𝑞</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𝑚</m:t>
                              </m:r>
                            </m:sub>
                          </m:sSub>
                        </m:e>
                      </m:d>
                      <m:r>
                        <a:rPr lang="en-US" altLang="zh-CN" sz="1800" i="1">
                          <a:latin typeface="Cambria Math" panose="02040503050406030204" pitchFamily="18" charset="0"/>
                        </a:rPr>
                        <m:t>=2+</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≠0</m:t>
                          </m:r>
                        </m:sub>
                        <m:sup/>
                        <m:e>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r>
                        <a:rPr lang="en-US" altLang="zh-CN" sz="1800" b="0" i="1" smtClean="0">
                          <a:latin typeface="Cambria Math" panose="02040503050406030204" pitchFamily="18" charset="0"/>
                        </a:rPr>
                        <m:t>=2</m:t>
                      </m:r>
                      <m:r>
                        <a:rPr lang="en-US" altLang="zh-CN" sz="1800" i="1">
                          <a:latin typeface="Cambria Math" panose="02040503050406030204" pitchFamily="18" charset="0"/>
                        </a:rPr>
                        <m:t> </m:t>
                      </m:r>
                    </m:oMath>
                  </m:oMathPara>
                </a14:m>
                <a:endParaRPr lang="en-US" altLang="zh-CN" sz="1800" i="1" dirty="0">
                  <a:latin typeface="Cambria Math" panose="02040503050406030204" pitchFamily="18" charset="0"/>
                </a:endParaRPr>
              </a:p>
              <a:p>
                <a:pPr marL="471487" lvl="1" indent="0">
                  <a:buNone/>
                </a:pPr>
                <a:r>
                  <a:rPr lang="en-US" altLang="zh-CN" dirty="0"/>
                  <a:t> </a:t>
                </a:r>
                <a:endParaRPr lang="zh-CN" altLang="en-US" dirty="0"/>
              </a:p>
              <a:p>
                <a:pPr marL="471487" lvl="1"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227941" cy="5352175"/>
              </a:xfrm>
              <a:blipFill>
                <a:blip r:embed="rId2"/>
                <a:stretch>
                  <a:fillRect l="-667" t="-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196048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icture 38" descr="109_0999"/>
          <p:cNvPicPr>
            <a:picLocks noChangeAspect="1" noChangeArrowheads="1"/>
          </p:cNvPicPr>
          <p:nvPr/>
        </p:nvPicPr>
        <p:blipFill>
          <a:blip r:embed="rId3" cstate="print"/>
          <a:srcRect/>
          <a:stretch>
            <a:fillRect/>
          </a:stretch>
        </p:blipFill>
        <p:spPr bwMode="auto">
          <a:xfrm>
            <a:off x="755603" y="4053028"/>
            <a:ext cx="1333509" cy="1000132"/>
          </a:xfrm>
          <a:prstGeom prst="rect">
            <a:avLst/>
          </a:prstGeom>
          <a:noFill/>
          <a:ln w="9525">
            <a:noFill/>
            <a:miter lim="800000"/>
            <a:headEnd/>
            <a:tailEnd/>
          </a:ln>
        </p:spPr>
      </p:pic>
      <p:grpSp>
        <p:nvGrpSpPr>
          <p:cNvPr id="29" name="组合 28"/>
          <p:cNvGrpSpPr/>
          <p:nvPr/>
        </p:nvGrpSpPr>
        <p:grpSpPr>
          <a:xfrm>
            <a:off x="2823616" y="3792925"/>
            <a:ext cx="2363190" cy="1698171"/>
            <a:chOff x="1638795" y="2636323"/>
            <a:chExt cx="2363190" cy="1698171"/>
          </a:xfrm>
        </p:grpSpPr>
        <p:sp>
          <p:nvSpPr>
            <p:cNvPr id="8" name="Oval 50"/>
            <p:cNvSpPr>
              <a:spLocks noChangeAspect="1" noChangeArrowheads="1"/>
            </p:cNvSpPr>
            <p:nvPr/>
          </p:nvSpPr>
          <p:spPr bwMode="auto">
            <a:xfrm>
              <a:off x="1941868" y="3305817"/>
              <a:ext cx="173037" cy="158750"/>
            </a:xfrm>
            <a:prstGeom prst="ellipse">
              <a:avLst/>
            </a:prstGeom>
            <a:solidFill>
              <a:srgbClr val="0070C0"/>
            </a:solidFill>
            <a:ln w="19050">
              <a:noFill/>
              <a:round/>
            </a:ln>
          </p:spPr>
          <p:txBody>
            <a:bodyPr wrap="none" anchor="ctr"/>
            <a:lstStyle/>
            <a:p>
              <a:endParaRPr lang="en-US" altLang="zh-CN">
                <a:latin typeface="Arial" panose="020B0604020202020204"/>
                <a:cs typeface="Arial" panose="020B0604020202020204"/>
              </a:endParaRPr>
            </a:p>
          </p:txBody>
        </p:sp>
        <p:sp>
          <p:nvSpPr>
            <p:cNvPr id="9" name="Oval 51"/>
            <p:cNvSpPr>
              <a:spLocks noChangeAspect="1" noChangeArrowheads="1"/>
            </p:cNvSpPr>
            <p:nvPr/>
          </p:nvSpPr>
          <p:spPr bwMode="auto">
            <a:xfrm>
              <a:off x="2554882" y="3856805"/>
              <a:ext cx="173037" cy="158750"/>
            </a:xfrm>
            <a:prstGeom prst="ellipse">
              <a:avLst/>
            </a:prstGeom>
            <a:solidFill>
              <a:srgbClr val="FF0000"/>
            </a:solidFill>
            <a:ln w="19050">
              <a:noFill/>
              <a:round/>
            </a:ln>
          </p:spPr>
          <p:txBody>
            <a:bodyPr wrap="none" anchor="ctr"/>
            <a:lstStyle/>
            <a:p>
              <a:endParaRPr lang="en-US" altLang="zh-CN">
                <a:latin typeface="Arial" panose="020B0604020202020204"/>
                <a:cs typeface="Arial" panose="020B0604020202020204"/>
              </a:endParaRPr>
            </a:p>
          </p:txBody>
        </p:sp>
        <p:sp>
          <p:nvSpPr>
            <p:cNvPr id="10" name="Oval 52"/>
            <p:cNvSpPr>
              <a:spLocks noChangeAspect="1" noChangeArrowheads="1"/>
            </p:cNvSpPr>
            <p:nvPr/>
          </p:nvSpPr>
          <p:spPr bwMode="auto">
            <a:xfrm>
              <a:off x="3469565" y="3150426"/>
              <a:ext cx="173038" cy="158750"/>
            </a:xfrm>
            <a:prstGeom prst="ellipse">
              <a:avLst/>
            </a:prstGeom>
            <a:solidFill>
              <a:schemeClr val="accent3">
                <a:lumMod val="75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1" name="Oval 53"/>
            <p:cNvSpPr>
              <a:spLocks noChangeAspect="1" noChangeArrowheads="1"/>
            </p:cNvSpPr>
            <p:nvPr/>
          </p:nvSpPr>
          <p:spPr bwMode="auto">
            <a:xfrm>
              <a:off x="2889078" y="3496501"/>
              <a:ext cx="173038" cy="158750"/>
            </a:xfrm>
            <a:prstGeom prst="ellipse">
              <a:avLst/>
            </a:prstGeom>
            <a:solidFill>
              <a:srgbClr val="00B0F0"/>
            </a:solidFill>
            <a:ln w="19050">
              <a:noFill/>
              <a:round/>
            </a:ln>
          </p:spPr>
          <p:txBody>
            <a:bodyPr wrap="none" anchor="ctr"/>
            <a:lstStyle/>
            <a:p>
              <a:endParaRPr lang="en-US" altLang="zh-CN">
                <a:latin typeface="Arial" panose="020B0604020202020204"/>
                <a:cs typeface="Arial" panose="020B0604020202020204"/>
              </a:endParaRPr>
            </a:p>
          </p:txBody>
        </p:sp>
        <p:sp>
          <p:nvSpPr>
            <p:cNvPr id="12" name="Oval 54"/>
            <p:cNvSpPr>
              <a:spLocks noChangeAspect="1" noChangeArrowheads="1"/>
            </p:cNvSpPr>
            <p:nvPr/>
          </p:nvSpPr>
          <p:spPr bwMode="auto">
            <a:xfrm>
              <a:off x="3469565" y="3723948"/>
              <a:ext cx="173038" cy="158750"/>
            </a:xfrm>
            <a:prstGeom prst="ellipse">
              <a:avLst/>
            </a:prstGeom>
            <a:solidFill>
              <a:srgbClr val="FFFF00"/>
            </a:solidFill>
            <a:ln w="19050">
              <a:noFill/>
              <a:round/>
            </a:ln>
          </p:spPr>
          <p:txBody>
            <a:bodyPr wrap="none" anchor="ctr"/>
            <a:lstStyle/>
            <a:p>
              <a:endParaRPr lang="en-US" altLang="zh-CN">
                <a:latin typeface="Arial" panose="020B0604020202020204"/>
                <a:cs typeface="Arial" panose="020B0604020202020204"/>
              </a:endParaRPr>
            </a:p>
          </p:txBody>
        </p:sp>
        <p:sp>
          <p:nvSpPr>
            <p:cNvPr id="16" name="Oval 58"/>
            <p:cNvSpPr>
              <a:spLocks noChangeAspect="1" noChangeArrowheads="1"/>
            </p:cNvSpPr>
            <p:nvPr/>
          </p:nvSpPr>
          <p:spPr bwMode="auto">
            <a:xfrm>
              <a:off x="2697246" y="2737676"/>
              <a:ext cx="173038" cy="158750"/>
            </a:xfrm>
            <a:prstGeom prst="ellipse">
              <a:avLst/>
            </a:prstGeom>
            <a:solidFill>
              <a:srgbClr val="008000"/>
            </a:solidFill>
            <a:ln w="19050">
              <a:noFill/>
              <a:round/>
            </a:ln>
          </p:spPr>
          <p:txBody>
            <a:bodyPr wrap="none" anchor="ctr"/>
            <a:lstStyle/>
            <a:p>
              <a:endParaRPr lang="en-US" altLang="zh-CN">
                <a:latin typeface="Arial" panose="020B0604020202020204"/>
                <a:cs typeface="Arial" panose="020B0604020202020204"/>
              </a:endParaRPr>
            </a:p>
          </p:txBody>
        </p:sp>
        <p:sp>
          <p:nvSpPr>
            <p:cNvPr id="17" name="Oval 59"/>
            <p:cNvSpPr>
              <a:spLocks noChangeAspect="1" noChangeArrowheads="1"/>
            </p:cNvSpPr>
            <p:nvPr/>
          </p:nvSpPr>
          <p:spPr bwMode="auto">
            <a:xfrm>
              <a:off x="2419373" y="3284312"/>
              <a:ext cx="173038" cy="158750"/>
            </a:xfrm>
            <a:prstGeom prst="ellipse">
              <a:avLst/>
            </a:prstGeom>
            <a:solidFill>
              <a:srgbClr val="7030A0"/>
            </a:solidFill>
            <a:ln w="19050">
              <a:noFill/>
              <a:round/>
            </a:ln>
          </p:spPr>
          <p:txBody>
            <a:bodyPr wrap="none" anchor="ctr"/>
            <a:lstStyle/>
            <a:p>
              <a:endParaRPr lang="en-US" altLang="zh-CN">
                <a:latin typeface="Arial" panose="020B0604020202020204"/>
                <a:cs typeface="Arial" panose="020B0604020202020204"/>
              </a:endParaRPr>
            </a:p>
          </p:txBody>
        </p:sp>
        <p:sp>
          <p:nvSpPr>
            <p:cNvPr id="18" name="Oval 60"/>
            <p:cNvSpPr>
              <a:spLocks noChangeAspect="1" noChangeArrowheads="1"/>
            </p:cNvSpPr>
            <p:nvPr/>
          </p:nvSpPr>
          <p:spPr bwMode="auto">
            <a:xfrm>
              <a:off x="2072793" y="2896426"/>
              <a:ext cx="173038" cy="158750"/>
            </a:xfrm>
            <a:prstGeom prst="ellipse">
              <a:avLst/>
            </a:prstGeom>
            <a:solidFill>
              <a:schemeClr val="accent2">
                <a:lumMod val="60000"/>
                <a:lumOff val="40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20" name="Oval 62"/>
            <p:cNvSpPr>
              <a:spLocks noChangeAspect="1" noChangeArrowheads="1"/>
            </p:cNvSpPr>
            <p:nvPr/>
          </p:nvSpPr>
          <p:spPr bwMode="auto">
            <a:xfrm>
              <a:off x="3062116" y="4026726"/>
              <a:ext cx="173038" cy="158750"/>
            </a:xfrm>
            <a:prstGeom prst="ellipse">
              <a:avLst/>
            </a:prstGeom>
            <a:solidFill>
              <a:srgbClr val="00FFFF"/>
            </a:solidFill>
            <a:ln w="19050">
              <a:noFill/>
              <a:round/>
            </a:ln>
          </p:spPr>
          <p:txBody>
            <a:bodyPr wrap="none" anchor="ctr"/>
            <a:lstStyle/>
            <a:p>
              <a:endParaRPr lang="en-US" altLang="zh-CN">
                <a:latin typeface="Arial" panose="020B0604020202020204"/>
                <a:cs typeface="Arial" panose="020B0604020202020204"/>
              </a:endParaRPr>
            </a:p>
          </p:txBody>
        </p:sp>
        <p:sp>
          <p:nvSpPr>
            <p:cNvPr id="28" name="椭圆 27"/>
            <p:cNvSpPr/>
            <p:nvPr/>
          </p:nvSpPr>
          <p:spPr>
            <a:xfrm>
              <a:off x="1638795" y="2636323"/>
              <a:ext cx="2363190" cy="16981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4" name="组合 143"/>
          <p:cNvGrpSpPr/>
          <p:nvPr/>
        </p:nvGrpSpPr>
        <p:grpSpPr>
          <a:xfrm>
            <a:off x="1414042" y="4386403"/>
            <a:ext cx="176916" cy="177600"/>
            <a:chOff x="4745314" y="2270682"/>
            <a:chExt cx="176916" cy="177600"/>
          </a:xfrm>
        </p:grpSpPr>
        <p:sp>
          <p:nvSpPr>
            <p:cNvPr id="142" name="椭圆 141"/>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a:endCxn id="142"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5" name="直接箭头连接符 144"/>
          <p:cNvCxnSpPr/>
          <p:nvPr/>
        </p:nvCxnSpPr>
        <p:spPr>
          <a:xfrm>
            <a:off x="1490131" y="4506804"/>
            <a:ext cx="2043656" cy="5859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5862280" y="3156029"/>
            <a:ext cx="194067" cy="3242583"/>
            <a:chOff x="5247475" y="1770135"/>
            <a:chExt cx="194067" cy="3242583"/>
          </a:xfrm>
        </p:grpSpPr>
        <p:sp>
          <p:nvSpPr>
            <p:cNvPr id="148" name="Oval 58"/>
            <p:cNvSpPr>
              <a:spLocks noChangeAspect="1" noChangeArrowheads="1"/>
            </p:cNvSpPr>
            <p:nvPr/>
          </p:nvSpPr>
          <p:spPr bwMode="auto">
            <a:xfrm>
              <a:off x="5250668" y="1770135"/>
              <a:ext cx="173038" cy="158750"/>
            </a:xfrm>
            <a:prstGeom prst="ellipse">
              <a:avLst/>
            </a:prstGeom>
            <a:solidFill>
              <a:srgbClr val="008000"/>
            </a:solidFill>
            <a:ln w="19050">
              <a:noFill/>
              <a:round/>
            </a:ln>
          </p:spPr>
          <p:txBody>
            <a:bodyPr wrap="none" anchor="ctr"/>
            <a:lstStyle/>
            <a:p>
              <a:endParaRPr lang="en-US" altLang="zh-CN">
                <a:latin typeface="Arial" panose="020B0604020202020204"/>
                <a:cs typeface="Arial" panose="020B0604020202020204"/>
              </a:endParaRPr>
            </a:p>
          </p:txBody>
        </p:sp>
        <p:sp>
          <p:nvSpPr>
            <p:cNvPr id="149" name="Oval 59"/>
            <p:cNvSpPr>
              <a:spLocks noChangeAspect="1" noChangeArrowheads="1"/>
            </p:cNvSpPr>
            <p:nvPr/>
          </p:nvSpPr>
          <p:spPr bwMode="auto">
            <a:xfrm>
              <a:off x="5250668" y="2209893"/>
              <a:ext cx="173038" cy="158750"/>
            </a:xfrm>
            <a:prstGeom prst="ellipse">
              <a:avLst/>
            </a:prstGeom>
            <a:solidFill>
              <a:srgbClr val="7030A0"/>
            </a:solidFill>
            <a:ln w="19050">
              <a:noFill/>
              <a:round/>
            </a:ln>
          </p:spPr>
          <p:txBody>
            <a:bodyPr wrap="none" anchor="ctr"/>
            <a:lstStyle/>
            <a:p>
              <a:endParaRPr lang="en-US" altLang="zh-CN">
                <a:latin typeface="Arial" panose="020B0604020202020204"/>
                <a:cs typeface="Arial" panose="020B0604020202020204"/>
              </a:endParaRPr>
            </a:p>
          </p:txBody>
        </p:sp>
        <p:sp>
          <p:nvSpPr>
            <p:cNvPr id="150" name="Oval 51"/>
            <p:cNvSpPr>
              <a:spLocks noChangeAspect="1" noChangeArrowheads="1"/>
            </p:cNvSpPr>
            <p:nvPr/>
          </p:nvSpPr>
          <p:spPr bwMode="auto">
            <a:xfrm>
              <a:off x="5250668" y="2668403"/>
              <a:ext cx="173037" cy="158750"/>
            </a:xfrm>
            <a:prstGeom prst="ellipse">
              <a:avLst/>
            </a:prstGeom>
            <a:solidFill>
              <a:srgbClr val="FF0000"/>
            </a:solidFill>
            <a:ln w="19050">
              <a:noFill/>
              <a:round/>
            </a:ln>
          </p:spPr>
          <p:txBody>
            <a:bodyPr wrap="none" anchor="ctr"/>
            <a:lstStyle/>
            <a:p>
              <a:endParaRPr lang="en-US" altLang="zh-CN">
                <a:latin typeface="Arial" panose="020B0604020202020204"/>
                <a:cs typeface="Arial" panose="020B0604020202020204"/>
              </a:endParaRPr>
            </a:p>
          </p:txBody>
        </p:sp>
        <p:sp>
          <p:nvSpPr>
            <p:cNvPr id="151" name="Oval 53"/>
            <p:cNvSpPr>
              <a:spLocks noChangeAspect="1" noChangeArrowheads="1"/>
            </p:cNvSpPr>
            <p:nvPr/>
          </p:nvSpPr>
          <p:spPr bwMode="auto">
            <a:xfrm>
              <a:off x="5250667" y="3065193"/>
              <a:ext cx="173038" cy="158750"/>
            </a:xfrm>
            <a:prstGeom prst="ellipse">
              <a:avLst/>
            </a:prstGeom>
            <a:solidFill>
              <a:srgbClr val="00B0F0"/>
            </a:solidFill>
            <a:ln w="19050">
              <a:noFill/>
              <a:round/>
            </a:ln>
          </p:spPr>
          <p:txBody>
            <a:bodyPr wrap="none" anchor="ctr"/>
            <a:lstStyle/>
            <a:p>
              <a:endParaRPr lang="en-US" altLang="zh-CN">
                <a:latin typeface="Arial" panose="020B0604020202020204"/>
                <a:cs typeface="Arial" panose="020B0604020202020204"/>
              </a:endParaRPr>
            </a:p>
          </p:txBody>
        </p:sp>
        <p:sp>
          <p:nvSpPr>
            <p:cNvPr id="152" name="Oval 62"/>
            <p:cNvSpPr>
              <a:spLocks noChangeAspect="1" noChangeArrowheads="1"/>
            </p:cNvSpPr>
            <p:nvPr/>
          </p:nvSpPr>
          <p:spPr bwMode="auto">
            <a:xfrm>
              <a:off x="5247475" y="3423057"/>
              <a:ext cx="173038" cy="158750"/>
            </a:xfrm>
            <a:prstGeom prst="ellipse">
              <a:avLst/>
            </a:prstGeom>
            <a:solidFill>
              <a:srgbClr val="00FFFF"/>
            </a:solidFill>
            <a:ln w="19050">
              <a:noFill/>
              <a:round/>
            </a:ln>
          </p:spPr>
          <p:txBody>
            <a:bodyPr wrap="none" anchor="ctr"/>
            <a:lstStyle/>
            <a:p>
              <a:endParaRPr lang="en-US" altLang="zh-CN">
                <a:latin typeface="Arial" panose="020B0604020202020204"/>
                <a:cs typeface="Arial" panose="020B0604020202020204"/>
              </a:endParaRPr>
            </a:p>
          </p:txBody>
        </p:sp>
        <p:sp>
          <p:nvSpPr>
            <p:cNvPr id="153" name="Oval 54"/>
            <p:cNvSpPr>
              <a:spLocks noChangeAspect="1" noChangeArrowheads="1"/>
            </p:cNvSpPr>
            <p:nvPr/>
          </p:nvSpPr>
          <p:spPr bwMode="auto">
            <a:xfrm>
              <a:off x="5268296" y="3783440"/>
              <a:ext cx="173038" cy="158750"/>
            </a:xfrm>
            <a:prstGeom prst="ellipse">
              <a:avLst/>
            </a:prstGeom>
            <a:solidFill>
              <a:srgbClr val="FFFF00"/>
            </a:solidFill>
            <a:ln w="19050">
              <a:noFill/>
              <a:round/>
            </a:ln>
          </p:spPr>
          <p:txBody>
            <a:bodyPr wrap="none" anchor="ctr"/>
            <a:lstStyle/>
            <a:p>
              <a:endParaRPr lang="en-US" altLang="zh-CN">
                <a:latin typeface="Arial" panose="020B0604020202020204"/>
                <a:cs typeface="Arial" panose="020B0604020202020204"/>
              </a:endParaRPr>
            </a:p>
          </p:txBody>
        </p:sp>
        <p:sp>
          <p:nvSpPr>
            <p:cNvPr id="154" name="Oval 52"/>
            <p:cNvSpPr>
              <a:spLocks noChangeAspect="1" noChangeArrowheads="1"/>
            </p:cNvSpPr>
            <p:nvPr/>
          </p:nvSpPr>
          <p:spPr bwMode="auto">
            <a:xfrm>
              <a:off x="5266531" y="4166211"/>
              <a:ext cx="173038" cy="158750"/>
            </a:xfrm>
            <a:prstGeom prst="ellipse">
              <a:avLst/>
            </a:prstGeom>
            <a:solidFill>
              <a:schemeClr val="accent3">
                <a:lumMod val="75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55" name="Oval 60"/>
            <p:cNvSpPr>
              <a:spLocks noChangeAspect="1" noChangeArrowheads="1"/>
            </p:cNvSpPr>
            <p:nvPr/>
          </p:nvSpPr>
          <p:spPr bwMode="auto">
            <a:xfrm>
              <a:off x="5266531" y="4471197"/>
              <a:ext cx="173038" cy="158750"/>
            </a:xfrm>
            <a:prstGeom prst="ellipse">
              <a:avLst/>
            </a:prstGeom>
            <a:solidFill>
              <a:schemeClr val="accent2">
                <a:lumMod val="60000"/>
                <a:lumOff val="40000"/>
              </a:schemeClr>
            </a:solidFill>
            <a:ln w="19050">
              <a:noFill/>
              <a:round/>
            </a:ln>
          </p:spPr>
          <p:txBody>
            <a:bodyPr wrap="none" anchor="ctr"/>
            <a:lstStyle/>
            <a:p>
              <a:endParaRPr lang="en-US" altLang="zh-CN">
                <a:latin typeface="Arial" panose="020B0604020202020204"/>
                <a:cs typeface="Arial" panose="020B0604020202020204"/>
              </a:endParaRPr>
            </a:p>
          </p:txBody>
        </p:sp>
        <p:sp>
          <p:nvSpPr>
            <p:cNvPr id="156" name="Oval 50"/>
            <p:cNvSpPr>
              <a:spLocks noChangeAspect="1" noChangeArrowheads="1"/>
            </p:cNvSpPr>
            <p:nvPr/>
          </p:nvSpPr>
          <p:spPr bwMode="auto">
            <a:xfrm>
              <a:off x="5268505" y="4853968"/>
              <a:ext cx="173037" cy="158750"/>
            </a:xfrm>
            <a:prstGeom prst="ellipse">
              <a:avLst/>
            </a:prstGeom>
            <a:solidFill>
              <a:srgbClr val="0070C0"/>
            </a:solidFill>
            <a:ln w="19050">
              <a:noFill/>
              <a:round/>
            </a:ln>
          </p:spPr>
          <p:txBody>
            <a:bodyPr wrap="none" anchor="ctr"/>
            <a:lstStyle/>
            <a:p>
              <a:endParaRPr lang="en-US" altLang="zh-CN">
                <a:latin typeface="Arial" panose="020B0604020202020204"/>
                <a:cs typeface="Arial" panose="020B0604020202020204"/>
              </a:endParaRPr>
            </a:p>
          </p:txBody>
        </p:sp>
      </p:grpSp>
      <p:sp>
        <p:nvSpPr>
          <p:cNvPr id="161" name="乘号 160"/>
          <p:cNvSpPr/>
          <p:nvPr/>
        </p:nvSpPr>
        <p:spPr>
          <a:xfrm>
            <a:off x="3336750" y="4859767"/>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箭头连接符 162"/>
          <p:cNvCxnSpPr>
            <a:endCxn id="150" idx="3"/>
          </p:cNvCxnSpPr>
          <p:nvPr/>
        </p:nvCxnSpPr>
        <p:spPr>
          <a:xfrm flipV="1">
            <a:off x="3824734" y="4189799"/>
            <a:ext cx="2066080" cy="8994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endCxn id="167" idx="1"/>
          </p:cNvCxnSpPr>
          <p:nvPr/>
        </p:nvCxnSpPr>
        <p:spPr>
          <a:xfrm flipV="1">
            <a:off x="6072190" y="4132403"/>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7" name="Picture 38" descr="109_0999"/>
          <p:cNvPicPr>
            <a:picLocks noChangeAspect="1" noChangeArrowheads="1"/>
          </p:cNvPicPr>
          <p:nvPr/>
        </p:nvPicPr>
        <p:blipFill>
          <a:blip r:embed="rId3" cstate="print"/>
          <a:srcRect/>
          <a:stretch>
            <a:fillRect/>
          </a:stretch>
        </p:blipFill>
        <p:spPr bwMode="auto">
          <a:xfrm>
            <a:off x="6976316" y="3995249"/>
            <a:ext cx="365744" cy="274308"/>
          </a:xfrm>
          <a:prstGeom prst="rect">
            <a:avLst/>
          </a:prstGeom>
          <a:noFill/>
          <a:ln w="9525">
            <a:noFill/>
            <a:miter lim="800000"/>
            <a:headEnd/>
            <a:tailEnd/>
          </a:ln>
        </p:spPr>
      </p:pic>
      <p:grpSp>
        <p:nvGrpSpPr>
          <p:cNvPr id="168" name="组合 167"/>
          <p:cNvGrpSpPr/>
          <p:nvPr/>
        </p:nvGrpSpPr>
        <p:grpSpPr>
          <a:xfrm>
            <a:off x="1565049" y="4746200"/>
            <a:ext cx="176916" cy="177600"/>
            <a:chOff x="4745314" y="2270682"/>
            <a:chExt cx="176916" cy="177600"/>
          </a:xfrm>
        </p:grpSpPr>
        <p:sp>
          <p:nvSpPr>
            <p:cNvPr id="169" name="椭圆 168"/>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0" name="直接连接符 169"/>
            <p:cNvCxnSpPr>
              <a:endCxn id="169"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p:cNvCxnSpPr/>
          <p:nvPr/>
        </p:nvCxnSpPr>
        <p:spPr>
          <a:xfrm flipV="1">
            <a:off x="1663705" y="4213047"/>
            <a:ext cx="2058708" cy="65800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 name="乘号 173"/>
          <p:cNvSpPr/>
          <p:nvPr/>
        </p:nvSpPr>
        <p:spPr>
          <a:xfrm>
            <a:off x="3573260" y="3990781"/>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箭头连接符 174"/>
          <p:cNvCxnSpPr>
            <a:stCxn id="16" idx="6"/>
            <a:endCxn id="148" idx="3"/>
          </p:cNvCxnSpPr>
          <p:nvPr/>
        </p:nvCxnSpPr>
        <p:spPr>
          <a:xfrm flipV="1">
            <a:off x="4055105" y="3291531"/>
            <a:ext cx="1835709" cy="6821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182" idx="1"/>
          </p:cNvCxnSpPr>
          <p:nvPr/>
        </p:nvCxnSpPr>
        <p:spPr>
          <a:xfrm flipV="1">
            <a:off x="6072190" y="3232304"/>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2" name="Picture 38" descr="109_0999"/>
          <p:cNvPicPr>
            <a:picLocks noChangeAspect="1" noChangeArrowheads="1"/>
          </p:cNvPicPr>
          <p:nvPr/>
        </p:nvPicPr>
        <p:blipFill>
          <a:blip r:embed="rId3" cstate="print"/>
          <a:srcRect/>
          <a:stretch>
            <a:fillRect/>
          </a:stretch>
        </p:blipFill>
        <p:spPr bwMode="auto">
          <a:xfrm>
            <a:off x="6976316" y="3095150"/>
            <a:ext cx="365744" cy="274308"/>
          </a:xfrm>
          <a:prstGeom prst="rect">
            <a:avLst/>
          </a:prstGeom>
          <a:noFill/>
          <a:ln w="9525">
            <a:noFill/>
            <a:miter lim="800000"/>
            <a:headEnd/>
            <a:tailEnd/>
          </a:ln>
        </p:spPr>
      </p:pic>
      <p:pic>
        <p:nvPicPr>
          <p:cNvPr id="183" name="Picture 23" descr="114_1464"/>
          <p:cNvPicPr>
            <a:picLocks noChangeAspect="1" noChangeArrowheads="1"/>
          </p:cNvPicPr>
          <p:nvPr/>
        </p:nvPicPr>
        <p:blipFill>
          <a:blip r:embed="rId4" cstate="print"/>
          <a:srcRect/>
          <a:stretch>
            <a:fillRect/>
          </a:stretch>
        </p:blipFill>
        <p:spPr bwMode="auto">
          <a:xfrm>
            <a:off x="803260" y="5338495"/>
            <a:ext cx="1285852" cy="964389"/>
          </a:xfrm>
          <a:prstGeom prst="rect">
            <a:avLst/>
          </a:prstGeom>
          <a:noFill/>
          <a:ln w="9525">
            <a:noFill/>
            <a:miter lim="800000"/>
            <a:headEnd/>
            <a:tailEnd/>
          </a:ln>
        </p:spPr>
      </p:pic>
      <p:grpSp>
        <p:nvGrpSpPr>
          <p:cNvPr id="184" name="组合 183"/>
          <p:cNvGrpSpPr/>
          <p:nvPr/>
        </p:nvGrpSpPr>
        <p:grpSpPr>
          <a:xfrm>
            <a:off x="1660395" y="5506936"/>
            <a:ext cx="176916" cy="177600"/>
            <a:chOff x="4745314" y="2270682"/>
            <a:chExt cx="176916" cy="177600"/>
          </a:xfrm>
        </p:grpSpPr>
        <p:sp>
          <p:nvSpPr>
            <p:cNvPr id="185" name="椭圆 184"/>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连接符 185"/>
            <p:cNvCxnSpPr>
              <a:endCxn id="185"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7" name="直接箭头连接符 186"/>
          <p:cNvCxnSpPr/>
          <p:nvPr/>
        </p:nvCxnSpPr>
        <p:spPr>
          <a:xfrm flipV="1">
            <a:off x="1792145" y="4710454"/>
            <a:ext cx="1406379" cy="8586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乘号 188"/>
          <p:cNvSpPr/>
          <p:nvPr/>
        </p:nvSpPr>
        <p:spPr>
          <a:xfrm>
            <a:off x="2977316" y="4485579"/>
            <a:ext cx="486889" cy="439387"/>
          </a:xfrm>
          <a:prstGeom prst="mathMultiply">
            <a:avLst>
              <a:gd name="adj1" fmla="val 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箭头连接符 189"/>
          <p:cNvCxnSpPr>
            <a:stCxn id="8" idx="5"/>
            <a:endCxn id="156" idx="1"/>
          </p:cNvCxnSpPr>
          <p:nvPr/>
        </p:nvCxnSpPr>
        <p:spPr>
          <a:xfrm>
            <a:off x="3274385" y="4597921"/>
            <a:ext cx="2634266" cy="16651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flipV="1">
            <a:off x="6072190" y="6302884"/>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8" name="Picture 23" descr="114_1464"/>
          <p:cNvPicPr>
            <a:picLocks noChangeAspect="1" noChangeArrowheads="1"/>
          </p:cNvPicPr>
          <p:nvPr/>
        </p:nvPicPr>
        <p:blipFill>
          <a:blip r:embed="rId4" cstate="print"/>
          <a:srcRect/>
          <a:stretch>
            <a:fillRect/>
          </a:stretch>
        </p:blipFill>
        <p:spPr bwMode="auto">
          <a:xfrm>
            <a:off x="7063856" y="6110584"/>
            <a:ext cx="556407" cy="417305"/>
          </a:xfrm>
          <a:prstGeom prst="rect">
            <a:avLst/>
          </a:prstGeom>
          <a:noFill/>
          <a:ln w="9525">
            <a:noFill/>
            <a:miter lim="800000"/>
            <a:headEnd/>
            <a:tailEnd/>
          </a:ln>
        </p:spPr>
      </p:pic>
      <p:grpSp>
        <p:nvGrpSpPr>
          <p:cNvPr id="199" name="组合 198"/>
          <p:cNvGrpSpPr/>
          <p:nvPr/>
        </p:nvGrpSpPr>
        <p:grpSpPr>
          <a:xfrm>
            <a:off x="1571937" y="5926378"/>
            <a:ext cx="176916" cy="177600"/>
            <a:chOff x="4745314" y="2270682"/>
            <a:chExt cx="176916" cy="177600"/>
          </a:xfrm>
        </p:grpSpPr>
        <p:sp>
          <p:nvSpPr>
            <p:cNvPr id="200" name="椭圆 199"/>
            <p:cNvSpPr/>
            <p:nvPr/>
          </p:nvSpPr>
          <p:spPr>
            <a:xfrm>
              <a:off x="4745314" y="2270682"/>
              <a:ext cx="176916" cy="177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连接符 200"/>
            <p:cNvCxnSpPr>
              <a:endCxn id="200" idx="7"/>
            </p:cNvCxnSpPr>
            <p:nvPr/>
          </p:nvCxnSpPr>
          <p:spPr>
            <a:xfrm flipV="1">
              <a:off x="4821403" y="2296691"/>
              <a:ext cx="74918" cy="7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3" name="直接箭头连接符 202"/>
          <p:cNvCxnSpPr>
            <a:stCxn id="200" idx="6"/>
          </p:cNvCxnSpPr>
          <p:nvPr/>
        </p:nvCxnSpPr>
        <p:spPr>
          <a:xfrm flipV="1">
            <a:off x="1748853" y="5112898"/>
            <a:ext cx="1831341" cy="9022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p:nvPr/>
        </p:nvCxnSpPr>
        <p:spPr>
          <a:xfrm flipV="1">
            <a:off x="7375957" y="4125130"/>
            <a:ext cx="904126" cy="2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9" name="Picture 23" descr="114_1464"/>
          <p:cNvPicPr>
            <a:picLocks noChangeAspect="1" noChangeArrowheads="1"/>
          </p:cNvPicPr>
          <p:nvPr/>
        </p:nvPicPr>
        <p:blipFill>
          <a:blip r:embed="rId4" cstate="print"/>
          <a:srcRect/>
          <a:stretch>
            <a:fillRect/>
          </a:stretch>
        </p:blipFill>
        <p:spPr bwMode="auto">
          <a:xfrm>
            <a:off x="8370832" y="3923750"/>
            <a:ext cx="556407" cy="417305"/>
          </a:xfrm>
          <a:prstGeom prst="rect">
            <a:avLst/>
          </a:prstGeom>
          <a:noFill/>
          <a:ln w="9525">
            <a:noFill/>
            <a:miter lim="800000"/>
            <a:headEnd/>
            <a:tailEnd/>
          </a:ln>
        </p:spPr>
      </p:pic>
      <p:grpSp>
        <p:nvGrpSpPr>
          <p:cNvPr id="210" name="组合 173"/>
          <p:cNvGrpSpPr/>
          <p:nvPr/>
        </p:nvGrpSpPr>
        <p:grpSpPr>
          <a:xfrm>
            <a:off x="163328" y="1273293"/>
            <a:ext cx="4857784" cy="1536832"/>
            <a:chOff x="1643042" y="1453866"/>
            <a:chExt cx="5572164" cy="1880542"/>
          </a:xfrm>
        </p:grpSpPr>
        <p:sp>
          <p:nvSpPr>
            <p:cNvPr id="211" name="矩形 210"/>
            <p:cNvSpPr/>
            <p:nvPr/>
          </p:nvSpPr>
          <p:spPr>
            <a:xfrm>
              <a:off x="1714480" y="1619896"/>
              <a:ext cx="1071570" cy="1714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chemeClr val="tx1"/>
                </a:solidFill>
                <a:latin typeface="Arial" panose="020B0604020202020204"/>
                <a:cs typeface="Arial" panose="020B0604020202020204"/>
              </a:endParaRPr>
            </a:p>
          </p:txBody>
        </p:sp>
        <p:cxnSp>
          <p:nvCxnSpPr>
            <p:cNvPr id="212" name="直接连接符 211"/>
            <p:cNvCxnSpPr/>
            <p:nvPr/>
          </p:nvCxnSpPr>
          <p:spPr>
            <a:xfrm>
              <a:off x="1714480" y="190564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714480" y="2477152"/>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TextBox 177"/>
            <p:cNvSpPr txBox="1"/>
            <p:nvPr/>
          </p:nvSpPr>
          <p:spPr>
            <a:xfrm>
              <a:off x="1643042" y="1869221"/>
              <a:ext cx="1214446" cy="564916"/>
            </a:xfrm>
            <a:prstGeom prst="rect">
              <a:avLst/>
            </a:prstGeom>
            <a:noFill/>
          </p:spPr>
          <p:txBody>
            <a:bodyPr wrap="square" rtlCol="0">
              <a:spAutoFit/>
            </a:bodyPr>
            <a:lstStyle/>
            <a:p>
              <a:pPr algn="ctr"/>
              <a:r>
                <a:rPr lang="en-US" altLang="zh-CN" sz="1200" i="1" dirty="0">
                  <a:latin typeface="Arial" panose="020B0604020202020204"/>
                  <a:cs typeface="Arial" panose="020B0604020202020204"/>
                </a:rPr>
                <a:t>V</a:t>
              </a:r>
              <a:r>
                <a:rPr lang="en-US" altLang="zh-CN" sz="1200" i="1" baseline="-25000" dirty="0">
                  <a:latin typeface="Arial" panose="020B0604020202020204"/>
                  <a:cs typeface="Arial" panose="020B0604020202020204"/>
                </a:rPr>
                <a:t>i</a:t>
              </a:r>
            </a:p>
            <a:p>
              <a:pPr algn="ctr"/>
              <a:r>
                <a:rPr lang="en-US" altLang="zh-CN" sz="1200" i="1" dirty="0">
                  <a:latin typeface="Arial" panose="020B0604020202020204"/>
                  <a:cs typeface="Arial" panose="020B0604020202020204"/>
                </a:rPr>
                <a:t>IDF</a:t>
              </a:r>
              <a:r>
                <a:rPr lang="en-US" altLang="zh-CN" sz="1200" dirty="0">
                  <a:latin typeface="Arial" panose="020B0604020202020204"/>
                  <a:cs typeface="Arial" panose="020B0604020202020204"/>
                </a:rPr>
                <a:t>(</a:t>
              </a:r>
              <a:r>
                <a:rPr lang="en-US" altLang="zh-CN" sz="1200" i="1" dirty="0">
                  <a:latin typeface="Arial" panose="020B0604020202020204"/>
                  <a:cs typeface="Arial" panose="020B0604020202020204"/>
                </a:rPr>
                <a:t>V</a:t>
              </a:r>
              <a:r>
                <a:rPr lang="en-US" altLang="zh-CN" sz="1200" i="1" baseline="-25000" dirty="0">
                  <a:latin typeface="Arial" panose="020B0604020202020204"/>
                  <a:cs typeface="Arial" panose="020B0604020202020204"/>
                </a:rPr>
                <a:t>i</a:t>
              </a:r>
              <a:r>
                <a:rPr lang="en-US" altLang="zh-CN" sz="1200" dirty="0">
                  <a:latin typeface="Arial" panose="020B0604020202020204"/>
                  <a:cs typeface="Arial" panose="020B0604020202020204"/>
                </a:rPr>
                <a:t>)</a:t>
              </a:r>
              <a:endParaRPr lang="zh-CN" altLang="en-US" sz="1200" dirty="0">
                <a:latin typeface="Arial" panose="020B0604020202020204"/>
                <a:cs typeface="Arial" panose="020B0604020202020204"/>
              </a:endParaRPr>
            </a:p>
          </p:txBody>
        </p:sp>
        <p:cxnSp>
          <p:nvCxnSpPr>
            <p:cNvPr id="215" name="直接连接符 214"/>
            <p:cNvCxnSpPr/>
            <p:nvPr/>
          </p:nvCxnSpPr>
          <p:spPr>
            <a:xfrm>
              <a:off x="1714480" y="304706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6" name="TextBox 179"/>
            <p:cNvSpPr txBox="1"/>
            <p:nvPr/>
          </p:nvSpPr>
          <p:spPr>
            <a:xfrm>
              <a:off x="1857356" y="1453866"/>
              <a:ext cx="785818" cy="433102"/>
            </a:xfrm>
            <a:prstGeom prst="rect">
              <a:avLst/>
            </a:prstGeom>
            <a:noFill/>
          </p:spPr>
          <p:txBody>
            <a:bodyPr wrap="square" tIns="0"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17" name="TextBox 180"/>
            <p:cNvSpPr txBox="1"/>
            <p:nvPr/>
          </p:nvSpPr>
          <p:spPr>
            <a:xfrm>
              <a:off x="1857356" y="2834340"/>
              <a:ext cx="785818" cy="489594"/>
            </a:xfrm>
            <a:prstGeom prst="rect">
              <a:avLst/>
            </a:prstGeom>
            <a:noFill/>
          </p:spPr>
          <p:txBody>
            <a:bodyPr wrap="square"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18" name="右箭头 217"/>
            <p:cNvSpPr/>
            <p:nvPr/>
          </p:nvSpPr>
          <p:spPr>
            <a:xfrm>
              <a:off x="2786050" y="2048524"/>
              <a:ext cx="357190" cy="28575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Arial" panose="020B0604020202020204"/>
                <a:cs typeface="Arial" panose="020B0604020202020204"/>
              </a:endParaRPr>
            </a:p>
          </p:txBody>
        </p:sp>
        <p:sp>
          <p:nvSpPr>
            <p:cNvPr id="219" name="矩形 218"/>
            <p:cNvSpPr/>
            <p:nvPr/>
          </p:nvSpPr>
          <p:spPr>
            <a:xfrm>
              <a:off x="3143240" y="1892377"/>
              <a:ext cx="3929090" cy="57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solidFill>
                  <a:schemeClr val="tx1"/>
                </a:solidFill>
                <a:latin typeface="Arial" panose="020B0604020202020204"/>
                <a:cs typeface="Arial" panose="020B0604020202020204"/>
              </a:endParaRPr>
            </a:p>
          </p:txBody>
        </p:sp>
        <p:cxnSp>
          <p:nvCxnSpPr>
            <p:cNvPr id="220" name="直接连接符 219"/>
            <p:cNvCxnSpPr/>
            <p:nvPr/>
          </p:nvCxnSpPr>
          <p:spPr>
            <a:xfrm rot="5400000">
              <a:off x="3713950" y="2178129"/>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5400000">
              <a:off x="4572794"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5400000">
              <a:off x="5430050"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5400000">
              <a:off x="6285718"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4" name="TextBox 187"/>
            <p:cNvSpPr txBox="1"/>
            <p:nvPr/>
          </p:nvSpPr>
          <p:spPr>
            <a:xfrm>
              <a:off x="6429388" y="1820939"/>
              <a:ext cx="785818" cy="489594"/>
            </a:xfrm>
            <a:prstGeom prst="rect">
              <a:avLst/>
            </a:prstGeom>
            <a:noFill/>
          </p:spPr>
          <p:txBody>
            <a:bodyPr wrap="square" rtlCol="0">
              <a:spAutoFit/>
            </a:bodyPr>
            <a:lstStyle/>
            <a:p>
              <a:pPr algn="ctr"/>
              <a:r>
                <a:rPr lang="en-US" altLang="zh-CN" sz="2000" b="1" dirty="0">
                  <a:latin typeface="Arial" panose="020B0604020202020204"/>
                  <a:cs typeface="Arial" panose="020B0604020202020204"/>
                </a:rPr>
                <a:t>…</a:t>
              </a:r>
              <a:endParaRPr lang="zh-CN" altLang="en-US" sz="2000" b="1" i="1" dirty="0">
                <a:latin typeface="Arial" panose="020B0604020202020204"/>
                <a:cs typeface="Arial" panose="020B0604020202020204"/>
              </a:endParaRPr>
            </a:p>
          </p:txBody>
        </p:sp>
        <p:sp>
          <p:nvSpPr>
            <p:cNvPr id="225" name="TextBox 188"/>
            <p:cNvSpPr txBox="1"/>
            <p:nvPr/>
          </p:nvSpPr>
          <p:spPr>
            <a:xfrm>
              <a:off x="3143240" y="1892376"/>
              <a:ext cx="857256" cy="563337"/>
            </a:xfrm>
            <a:prstGeom prst="rect">
              <a:avLst/>
            </a:prstGeom>
            <a:noFill/>
          </p:spPr>
          <p:txBody>
            <a:bodyPr wrap="square" rtlCol="0">
              <a:spAutoFit/>
            </a:bodyPr>
            <a:lstStyle/>
            <a:p>
              <a:pPr algn="ctr"/>
              <a:r>
                <a:rPr lang="zh-CN" altLang="en-US" sz="1200" dirty="0">
                  <a:latin typeface="Arial" panose="020B0604020202020204"/>
                  <a:cs typeface="Arial" panose="020B0604020202020204"/>
                </a:rPr>
                <a:t>索引</a:t>
              </a:r>
            </a:p>
            <a:p>
              <a:pPr algn="ctr"/>
              <a:r>
                <a:rPr lang="zh-CN" altLang="en-US" sz="1200" dirty="0">
                  <a:latin typeface="Arial" panose="020B0604020202020204"/>
                  <a:cs typeface="Arial" panose="020B0604020202020204"/>
                </a:rPr>
                <a:t>特征</a:t>
              </a:r>
            </a:p>
          </p:txBody>
        </p:sp>
        <p:sp>
          <p:nvSpPr>
            <p:cNvPr id="226" name="TextBox 189"/>
            <p:cNvSpPr txBox="1"/>
            <p:nvPr/>
          </p:nvSpPr>
          <p:spPr>
            <a:xfrm>
              <a:off x="4001953" y="1892376"/>
              <a:ext cx="857256" cy="563337"/>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i="1" dirty="0">
                <a:latin typeface="Arial" panose="020B0604020202020204"/>
                <a:cs typeface="Arial" panose="020B0604020202020204"/>
              </a:endParaRPr>
            </a:p>
          </p:txBody>
        </p:sp>
        <p:sp>
          <p:nvSpPr>
            <p:cNvPr id="227" name="TextBox 190"/>
            <p:cNvSpPr txBox="1"/>
            <p:nvPr/>
          </p:nvSpPr>
          <p:spPr>
            <a:xfrm>
              <a:off x="4857752" y="1892376"/>
              <a:ext cx="857256" cy="789449"/>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dirty="0">
                <a:latin typeface="Arial" panose="020B0604020202020204"/>
                <a:cs typeface="Arial" panose="020B0604020202020204"/>
              </a:endParaRPr>
            </a:p>
            <a:p>
              <a:pPr algn="ctr"/>
              <a:endParaRPr lang="zh-CN" altLang="en-US" sz="1200" i="1" dirty="0">
                <a:latin typeface="Arial" panose="020B0604020202020204"/>
                <a:cs typeface="Arial" panose="020B0604020202020204"/>
              </a:endParaRPr>
            </a:p>
          </p:txBody>
        </p:sp>
        <p:sp>
          <p:nvSpPr>
            <p:cNvPr id="228" name="TextBox 191"/>
            <p:cNvSpPr txBox="1"/>
            <p:nvPr/>
          </p:nvSpPr>
          <p:spPr>
            <a:xfrm>
              <a:off x="5715008" y="1892376"/>
              <a:ext cx="857256" cy="789449"/>
            </a:xfrm>
            <a:prstGeom prst="rect">
              <a:avLst/>
            </a:prstGeom>
            <a:noFill/>
          </p:spPr>
          <p:txBody>
            <a:bodyPr wrap="square" rtlCol="0">
              <a:spAutoFit/>
            </a:bodyPr>
            <a:lstStyle/>
            <a:p>
              <a:pPr algn="ctr"/>
              <a:r>
                <a:rPr lang="zh-CN" altLang="en-US" sz="1200" dirty="0">
                  <a:latin typeface="Arial" panose="020B0604020202020204"/>
                  <a:cs typeface="Arial" panose="020B0604020202020204"/>
                  <a:sym typeface="+mn-ea"/>
                </a:rPr>
                <a:t>索引</a:t>
              </a:r>
              <a:endParaRPr lang="zh-CN" altLang="en-US" sz="1200" dirty="0">
                <a:latin typeface="Arial" panose="020B0604020202020204"/>
                <a:cs typeface="Arial" panose="020B0604020202020204"/>
              </a:endParaRPr>
            </a:p>
            <a:p>
              <a:pPr algn="ctr"/>
              <a:r>
                <a:rPr lang="zh-CN" altLang="en-US" sz="1200" dirty="0">
                  <a:latin typeface="Arial" panose="020B0604020202020204"/>
                  <a:cs typeface="Arial" panose="020B0604020202020204"/>
                  <a:sym typeface="+mn-ea"/>
                </a:rPr>
                <a:t>特征</a:t>
              </a:r>
              <a:endParaRPr lang="zh-CN" altLang="en-US" sz="1200" dirty="0">
                <a:latin typeface="Arial" panose="020B0604020202020204"/>
                <a:cs typeface="Arial" panose="020B0604020202020204"/>
              </a:endParaRPr>
            </a:p>
            <a:p>
              <a:pPr algn="ctr"/>
              <a:endParaRPr lang="zh-CN" altLang="en-US" sz="1200" i="1" dirty="0">
                <a:latin typeface="Arial" panose="020B0604020202020204"/>
                <a:cs typeface="Arial" panose="020B0604020202020204"/>
              </a:endParaRPr>
            </a:p>
          </p:txBody>
        </p:sp>
        <p:cxnSp>
          <p:nvCxnSpPr>
            <p:cNvPr id="229" name="直接连接符 228"/>
            <p:cNvCxnSpPr/>
            <p:nvPr/>
          </p:nvCxnSpPr>
          <p:spPr>
            <a:xfrm rot="10800000" flipV="1">
              <a:off x="3857620" y="2463880"/>
              <a:ext cx="1000132" cy="34730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5715008" y="2463881"/>
              <a:ext cx="1000132" cy="2758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1" name="矩形 230"/>
            <p:cNvSpPr/>
            <p:nvPr/>
          </p:nvSpPr>
          <p:spPr>
            <a:xfrm>
              <a:off x="3857620" y="2749633"/>
              <a:ext cx="2857520" cy="571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solidFill>
                  <a:schemeClr val="tx1"/>
                </a:solidFill>
                <a:latin typeface="Arial" panose="020B0604020202020204"/>
                <a:cs typeface="Arial" panose="020B0604020202020204"/>
              </a:endParaRPr>
            </a:p>
          </p:txBody>
        </p:sp>
        <p:cxnSp>
          <p:nvCxnSpPr>
            <p:cNvPr id="232" name="直接连接符 231"/>
            <p:cNvCxnSpPr/>
            <p:nvPr/>
          </p:nvCxnSpPr>
          <p:spPr>
            <a:xfrm rot="5400000">
              <a:off x="4356892" y="3035385"/>
              <a:ext cx="572298" cy="7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3" name="TextBox 196"/>
            <p:cNvSpPr txBox="1"/>
            <p:nvPr/>
          </p:nvSpPr>
          <p:spPr>
            <a:xfrm>
              <a:off x="4037531" y="2887165"/>
              <a:ext cx="785818" cy="337225"/>
            </a:xfrm>
            <a:prstGeom prst="rect">
              <a:avLst/>
            </a:prstGeom>
            <a:noFill/>
            <a:ln>
              <a:solidFill>
                <a:srgbClr val="0070C0"/>
              </a:solidFill>
            </a:ln>
          </p:spPr>
          <p:txBody>
            <a:bodyPr wrap="square" rtlCol="0">
              <a:spAutoFit/>
            </a:bodyPr>
            <a:lstStyle/>
            <a:p>
              <a:pPr algn="ctr"/>
              <a:r>
                <a:rPr lang="zh-CN" altLang="en-US" sz="1200" dirty="0">
                  <a:latin typeface="Arial" panose="020B0604020202020204"/>
                  <a:cs typeface="Arial" panose="020B0604020202020204"/>
                </a:rPr>
                <a:t>图像</a:t>
              </a:r>
              <a:r>
                <a:rPr lang="en-US" altLang="zh-CN" sz="1200" dirty="0">
                  <a:latin typeface="Arial" panose="020B0604020202020204"/>
                  <a:cs typeface="Arial" panose="020B0604020202020204"/>
                </a:rPr>
                <a:t> ID </a:t>
              </a:r>
              <a:endParaRPr lang="zh-CN" altLang="en-US" sz="1200" i="1" dirty="0">
                <a:latin typeface="Arial" panose="020B0604020202020204"/>
                <a:cs typeface="Arial" panose="020B0604020202020204"/>
              </a:endParaRPr>
            </a:p>
          </p:txBody>
        </p:sp>
        <p:sp>
          <p:nvSpPr>
            <p:cNvPr id="235" name="TextBox 198"/>
            <p:cNvSpPr txBox="1"/>
            <p:nvPr/>
          </p:nvSpPr>
          <p:spPr>
            <a:xfrm>
              <a:off x="1643042" y="2453999"/>
              <a:ext cx="1214446" cy="564916"/>
            </a:xfrm>
            <a:prstGeom prst="rect">
              <a:avLst/>
            </a:prstGeom>
            <a:noFill/>
          </p:spPr>
          <p:txBody>
            <a:bodyPr wrap="square" rtlCol="0">
              <a:spAutoFit/>
            </a:bodyPr>
            <a:lstStyle/>
            <a:p>
              <a:pPr algn="ctr"/>
              <a:r>
                <a:rPr lang="en-US" altLang="zh-CN" sz="1200" i="1" dirty="0" err="1">
                  <a:latin typeface="Arial" panose="020B0604020202020204"/>
                  <a:cs typeface="Arial" panose="020B0604020202020204"/>
                </a:rPr>
                <a:t>V</a:t>
              </a:r>
              <a:r>
                <a:rPr lang="en-US" altLang="zh-CN" sz="1200" i="1" baseline="-25000" dirty="0" err="1">
                  <a:latin typeface="Arial" panose="020B0604020202020204"/>
                  <a:cs typeface="Arial" panose="020B0604020202020204"/>
                </a:rPr>
                <a:t>j</a:t>
              </a:r>
              <a:endParaRPr lang="en-US" altLang="zh-CN" sz="1200" i="1" baseline="-25000" dirty="0">
                <a:latin typeface="Arial" panose="020B0604020202020204"/>
                <a:cs typeface="Arial" panose="020B0604020202020204"/>
              </a:endParaRPr>
            </a:p>
            <a:p>
              <a:pPr algn="ctr"/>
              <a:r>
                <a:rPr lang="en-US" altLang="zh-CN" sz="1200" i="1" dirty="0">
                  <a:latin typeface="Arial" panose="020B0604020202020204"/>
                  <a:cs typeface="Arial" panose="020B0604020202020204"/>
                </a:rPr>
                <a:t>IDF</a:t>
              </a:r>
              <a:r>
                <a:rPr lang="en-US" altLang="zh-CN" sz="1200" dirty="0">
                  <a:latin typeface="Arial" panose="020B0604020202020204"/>
                  <a:cs typeface="Arial" panose="020B0604020202020204"/>
                </a:rPr>
                <a:t>(</a:t>
              </a:r>
              <a:r>
                <a:rPr lang="en-US" altLang="zh-CN" sz="1200" i="1" dirty="0" err="1">
                  <a:latin typeface="Arial" panose="020B0604020202020204"/>
                  <a:cs typeface="Arial" panose="020B0604020202020204"/>
                </a:rPr>
                <a:t>V</a:t>
              </a:r>
              <a:r>
                <a:rPr lang="en-US" altLang="zh-CN" sz="1200" i="1" baseline="-25000" dirty="0" err="1">
                  <a:latin typeface="Arial" panose="020B0604020202020204"/>
                  <a:cs typeface="Arial" panose="020B0604020202020204"/>
                </a:rPr>
                <a:t>j</a:t>
              </a:r>
              <a:r>
                <a:rPr lang="en-US" altLang="zh-CN" sz="1200" dirty="0">
                  <a:latin typeface="Arial" panose="020B0604020202020204"/>
                  <a:cs typeface="Arial" panose="020B0604020202020204"/>
                </a:rPr>
                <a:t>)</a:t>
              </a:r>
              <a:endParaRPr lang="zh-CN" altLang="en-US" sz="1200" dirty="0">
                <a:latin typeface="Arial" panose="020B0604020202020204"/>
                <a:cs typeface="Arial" panose="020B0604020202020204"/>
              </a:endParaRPr>
            </a:p>
          </p:txBody>
        </p:sp>
        <p:sp>
          <p:nvSpPr>
            <p:cNvPr id="236" name="TextBox 199"/>
            <p:cNvSpPr txBox="1"/>
            <p:nvPr/>
          </p:nvSpPr>
          <p:spPr>
            <a:xfrm>
              <a:off x="4846399" y="2887079"/>
              <a:ext cx="1414052" cy="337225"/>
            </a:xfrm>
            <a:prstGeom prst="rect">
              <a:avLst/>
            </a:prstGeom>
            <a:noFill/>
          </p:spPr>
          <p:txBody>
            <a:bodyPr wrap="square" rtlCol="0">
              <a:spAutoFit/>
            </a:bodyPr>
            <a:lstStyle/>
            <a:p>
              <a:pPr algn="ctr"/>
              <a:r>
                <a:rPr lang="zh-CN" altLang="en-US" sz="1200" dirty="0">
                  <a:latin typeface="Arial" panose="020B0604020202020204"/>
                  <a:cs typeface="Arial" panose="020B0604020202020204"/>
                </a:rPr>
                <a:t>其他信息</a:t>
              </a:r>
            </a:p>
          </p:txBody>
        </p:sp>
      </p:grpSp>
      <p:sp>
        <p:nvSpPr>
          <p:cNvPr id="238" name="标题 1"/>
          <p:cNvSpPr>
            <a:spLocks noGrp="1"/>
          </p:cNvSpPr>
          <p:nvPr>
            <p:ph type="title"/>
          </p:nvPr>
        </p:nvSpPr>
        <p:spPr/>
        <p:txBody>
          <a:bodyPr/>
          <a:lstStyle/>
          <a:p>
            <a:r>
              <a:rPr lang="zh-CN" altLang="en-US" dirty="0"/>
              <a:t>图像数据库索引：倒排索引</a:t>
            </a:r>
          </a:p>
        </p:txBody>
      </p:sp>
      <p:sp>
        <p:nvSpPr>
          <p:cNvPr id="239" name="文本框 238"/>
          <p:cNvSpPr txBox="1"/>
          <p:nvPr/>
        </p:nvSpPr>
        <p:spPr>
          <a:xfrm>
            <a:off x="3375370" y="5596311"/>
            <a:ext cx="1227050" cy="306705"/>
          </a:xfrm>
          <a:prstGeom prst="rect">
            <a:avLst/>
          </a:prstGeom>
          <a:noFill/>
          <a:ln w="38100">
            <a:solidFill>
              <a:srgbClr val="7030A0"/>
            </a:solidFill>
          </a:ln>
        </p:spPr>
        <p:txBody>
          <a:bodyPr wrap="square" rtlCol="0">
            <a:spAutoFit/>
          </a:bodyPr>
          <a:lstStyle/>
          <a:p>
            <a:r>
              <a:rPr lang="en-US" altLang="zh-CN" sz="1400" dirty="0"/>
              <a:t>   </a:t>
            </a:r>
            <a:r>
              <a:rPr lang="zh-CN" altLang="en-US" sz="1400" dirty="0"/>
              <a:t>特征空间</a:t>
            </a:r>
          </a:p>
        </p:txBody>
      </p:sp>
      <p:sp>
        <p:nvSpPr>
          <p:cNvPr id="241" name="矩形 240"/>
          <p:cNvSpPr/>
          <p:nvPr/>
        </p:nvSpPr>
        <p:spPr>
          <a:xfrm>
            <a:off x="5625246" y="2776001"/>
            <a:ext cx="686022" cy="375188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文本框 241"/>
          <p:cNvSpPr txBox="1"/>
          <p:nvPr/>
        </p:nvSpPr>
        <p:spPr>
          <a:xfrm>
            <a:off x="5397537" y="2390612"/>
            <a:ext cx="1275562" cy="368300"/>
          </a:xfrm>
          <a:prstGeom prst="rect">
            <a:avLst/>
          </a:prstGeom>
          <a:noFill/>
        </p:spPr>
        <p:txBody>
          <a:bodyPr wrap="square" rtlCol="0">
            <a:spAutoFit/>
          </a:bodyPr>
          <a:lstStyle/>
          <a:p>
            <a:r>
              <a:rPr lang="en-US" altLang="zh-CN" dirty="0"/>
              <a:t>    </a:t>
            </a:r>
            <a:r>
              <a:rPr lang="zh-CN" altLang="en-US" dirty="0"/>
              <a:t>词典</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870" y="1286164"/>
            <a:ext cx="3600635" cy="946199"/>
          </a:xfrm>
          <a:prstGeom prst="rect">
            <a:avLst/>
          </a:prstGeom>
        </p:spPr>
      </p:pic>
    </p:spTree>
    <p:extLst>
      <p:ext uri="{BB962C8B-B14F-4D97-AF65-F5344CB8AC3E}">
        <p14:creationId xmlns:p14="http://schemas.microsoft.com/office/powerpoint/2010/main" val="2257228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500" fill="hold"/>
                                        <p:tgtEl>
                                          <p:spTgt spid="144"/>
                                        </p:tgtEl>
                                        <p:attrNameLst>
                                          <p:attrName>ppt_x</p:attrName>
                                        </p:attrNameLst>
                                      </p:cBhvr>
                                      <p:tavLst>
                                        <p:tav tm="0">
                                          <p:val>
                                            <p:strVal val="#ppt_x"/>
                                          </p:val>
                                        </p:tav>
                                        <p:tav tm="100000">
                                          <p:val>
                                            <p:strVal val="#ppt_x"/>
                                          </p:val>
                                        </p:tav>
                                      </p:tavLst>
                                    </p:anim>
                                    <p:anim calcmode="lin" valueType="num">
                                      <p:cBhvr additive="base">
                                        <p:cTn id="12" dur="500" fill="hold"/>
                                        <p:tgtEl>
                                          <p:spTgt spid="14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3"/>
                                        </p:tgtEl>
                                        <p:attrNameLst>
                                          <p:attrName>style.visibility</p:attrName>
                                        </p:attrNameLst>
                                      </p:cBhvr>
                                      <p:to>
                                        <p:strVal val="visible"/>
                                      </p:to>
                                    </p:set>
                                    <p:animEffect transition="in" filter="fade">
                                      <p:cBhvr>
                                        <p:cTn id="24" dur="500"/>
                                        <p:tgtEl>
                                          <p:spTgt spid="163"/>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500"/>
                                        <p:tgtEl>
                                          <p:spTgt spid="165"/>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167"/>
                                        </p:tgtEl>
                                        <p:attrNameLst>
                                          <p:attrName>style.visibility</p:attrName>
                                        </p:attrNameLst>
                                      </p:cBhvr>
                                      <p:to>
                                        <p:strVal val="visible"/>
                                      </p:to>
                                    </p:set>
                                    <p:anim calcmode="lin" valueType="num">
                                      <p:cBhvr additive="base">
                                        <p:cTn id="32" dur="500" fill="hold"/>
                                        <p:tgtEl>
                                          <p:spTgt spid="167"/>
                                        </p:tgtEl>
                                        <p:attrNameLst>
                                          <p:attrName>ppt_x</p:attrName>
                                        </p:attrNameLst>
                                      </p:cBhvr>
                                      <p:tavLst>
                                        <p:tav tm="0">
                                          <p:val>
                                            <p:strVal val="#ppt_x"/>
                                          </p:val>
                                        </p:tav>
                                        <p:tav tm="100000">
                                          <p:val>
                                            <p:strVal val="#ppt_x"/>
                                          </p:val>
                                        </p:tav>
                                      </p:tavLst>
                                    </p:anim>
                                    <p:anim calcmode="lin" valueType="num">
                                      <p:cBhvr additive="base">
                                        <p:cTn id="33" dur="500" fill="hold"/>
                                        <p:tgtEl>
                                          <p:spTgt spid="167"/>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71"/>
                                        </p:tgtEl>
                                        <p:attrNameLst>
                                          <p:attrName>style.visibility</p:attrName>
                                        </p:attrNameLst>
                                      </p:cBhvr>
                                      <p:to>
                                        <p:strVal val="visible"/>
                                      </p:to>
                                    </p:set>
                                    <p:animEffect transition="in" filter="fade">
                                      <p:cBhvr>
                                        <p:cTn id="42" dur="500"/>
                                        <p:tgtEl>
                                          <p:spTgt spid="171"/>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75"/>
                                        </p:tgtEl>
                                        <p:attrNameLst>
                                          <p:attrName>style.visibility</p:attrName>
                                        </p:attrNameLst>
                                      </p:cBhvr>
                                      <p:to>
                                        <p:strVal val="visible"/>
                                      </p:to>
                                    </p:set>
                                    <p:animEffect transition="in" filter="fade">
                                      <p:cBhvr>
                                        <p:cTn id="50" dur="500"/>
                                        <p:tgtEl>
                                          <p:spTgt spid="175"/>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81"/>
                                        </p:tgtEl>
                                        <p:attrNameLst>
                                          <p:attrName>style.visibility</p:attrName>
                                        </p:attrNameLst>
                                      </p:cBhvr>
                                      <p:to>
                                        <p:strVal val="visible"/>
                                      </p:to>
                                    </p:set>
                                    <p:animEffect transition="in" filter="fade">
                                      <p:cBhvr>
                                        <p:cTn id="54" dur="500"/>
                                        <p:tgtEl>
                                          <p:spTgt spid="181"/>
                                        </p:tgtEl>
                                      </p:cBhvr>
                                    </p:animEffect>
                                  </p:childTnLst>
                                </p:cTn>
                              </p:par>
                            </p:childTnLst>
                          </p:cTn>
                        </p:par>
                        <p:par>
                          <p:cTn id="55" fill="hold">
                            <p:stCondLst>
                              <p:cond delay="6000"/>
                            </p:stCondLst>
                            <p:childTnLst>
                              <p:par>
                                <p:cTn id="56" presetID="2" presetClass="entr" presetSubtype="4" fill="hold" nodeType="afterEffect">
                                  <p:stCondLst>
                                    <p:cond delay="0"/>
                                  </p:stCondLst>
                                  <p:childTnLst>
                                    <p:set>
                                      <p:cBhvr>
                                        <p:cTn id="57" dur="1" fill="hold">
                                          <p:stCondLst>
                                            <p:cond delay="0"/>
                                          </p:stCondLst>
                                        </p:cTn>
                                        <p:tgtEl>
                                          <p:spTgt spid="182"/>
                                        </p:tgtEl>
                                        <p:attrNameLst>
                                          <p:attrName>style.visibility</p:attrName>
                                        </p:attrNameLst>
                                      </p:cBhvr>
                                      <p:to>
                                        <p:strVal val="visible"/>
                                      </p:to>
                                    </p:set>
                                    <p:anim calcmode="lin" valueType="num">
                                      <p:cBhvr additive="base">
                                        <p:cTn id="58" dur="500" fill="hold"/>
                                        <p:tgtEl>
                                          <p:spTgt spid="182"/>
                                        </p:tgtEl>
                                        <p:attrNameLst>
                                          <p:attrName>ppt_x</p:attrName>
                                        </p:attrNameLst>
                                      </p:cBhvr>
                                      <p:tavLst>
                                        <p:tav tm="0">
                                          <p:val>
                                            <p:strVal val="#ppt_x"/>
                                          </p:val>
                                        </p:tav>
                                        <p:tav tm="100000">
                                          <p:val>
                                            <p:strVal val="#ppt_x"/>
                                          </p:val>
                                        </p:tav>
                                      </p:tavLst>
                                    </p:anim>
                                    <p:anim calcmode="lin" valueType="num">
                                      <p:cBhvr additive="base">
                                        <p:cTn id="59" dur="500" fill="hold"/>
                                        <p:tgtEl>
                                          <p:spTgt spid="182"/>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183"/>
                                        </p:tgtEl>
                                        <p:attrNameLst>
                                          <p:attrName>style.visibility</p:attrName>
                                        </p:attrNameLst>
                                      </p:cBhvr>
                                      <p:to>
                                        <p:strVal val="visible"/>
                                      </p:to>
                                    </p:set>
                                    <p:animEffect transition="in" filter="fade">
                                      <p:cBhvr>
                                        <p:cTn id="63" dur="500"/>
                                        <p:tgtEl>
                                          <p:spTgt spid="183"/>
                                        </p:tgtEl>
                                      </p:cBhvr>
                                    </p:animEffect>
                                  </p:childTnLst>
                                </p:cTn>
                              </p:par>
                            </p:childTnLst>
                          </p:cTn>
                        </p:par>
                        <p:par>
                          <p:cTn id="64" fill="hold">
                            <p:stCondLst>
                              <p:cond delay="7000"/>
                            </p:stCondLst>
                            <p:childTnLst>
                              <p:par>
                                <p:cTn id="65" presetID="2" presetClass="entr" presetSubtype="4" fill="hold" nodeType="afterEffect">
                                  <p:stCondLst>
                                    <p:cond delay="0"/>
                                  </p:stCondLst>
                                  <p:childTnLst>
                                    <p:set>
                                      <p:cBhvr>
                                        <p:cTn id="66" dur="1" fill="hold">
                                          <p:stCondLst>
                                            <p:cond delay="0"/>
                                          </p:stCondLst>
                                        </p:cTn>
                                        <p:tgtEl>
                                          <p:spTgt spid="184"/>
                                        </p:tgtEl>
                                        <p:attrNameLst>
                                          <p:attrName>style.visibility</p:attrName>
                                        </p:attrNameLst>
                                      </p:cBhvr>
                                      <p:to>
                                        <p:strVal val="visible"/>
                                      </p:to>
                                    </p:set>
                                    <p:anim calcmode="lin" valueType="num">
                                      <p:cBhvr additive="base">
                                        <p:cTn id="67" dur="500" fill="hold"/>
                                        <p:tgtEl>
                                          <p:spTgt spid="184"/>
                                        </p:tgtEl>
                                        <p:attrNameLst>
                                          <p:attrName>ppt_x</p:attrName>
                                        </p:attrNameLst>
                                      </p:cBhvr>
                                      <p:tavLst>
                                        <p:tav tm="0">
                                          <p:val>
                                            <p:strVal val="#ppt_x"/>
                                          </p:val>
                                        </p:tav>
                                        <p:tav tm="100000">
                                          <p:val>
                                            <p:strVal val="#ppt_x"/>
                                          </p:val>
                                        </p:tav>
                                      </p:tavLst>
                                    </p:anim>
                                    <p:anim calcmode="lin" valueType="num">
                                      <p:cBhvr additive="base">
                                        <p:cTn id="68" dur="500" fill="hold"/>
                                        <p:tgtEl>
                                          <p:spTgt spid="184"/>
                                        </p:tgtEl>
                                        <p:attrNameLst>
                                          <p:attrName>ppt_y</p:attrName>
                                        </p:attrNameLst>
                                      </p:cBhvr>
                                      <p:tavLst>
                                        <p:tav tm="0">
                                          <p:val>
                                            <p:strVal val="1+#ppt_h/2"/>
                                          </p:val>
                                        </p:tav>
                                        <p:tav tm="100000">
                                          <p:val>
                                            <p:strVal val="#ppt_y"/>
                                          </p:val>
                                        </p:tav>
                                      </p:tavLst>
                                    </p:anim>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fade">
                                      <p:cBhvr>
                                        <p:cTn id="72" dur="500"/>
                                        <p:tgtEl>
                                          <p:spTgt spid="187"/>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childTnLst>
                                </p:cTn>
                              </p:par>
                            </p:childTnLst>
                          </p:cTn>
                        </p:par>
                        <p:par>
                          <p:cTn id="77" fill="hold">
                            <p:stCondLst>
                              <p:cond delay="8500"/>
                            </p:stCondLst>
                            <p:childTnLst>
                              <p:par>
                                <p:cTn id="78" presetID="10" presetClass="entr" presetSubtype="0" fill="hold" nodeType="afterEffect">
                                  <p:stCondLst>
                                    <p:cond delay="0"/>
                                  </p:stCondLst>
                                  <p:childTnLst>
                                    <p:set>
                                      <p:cBhvr>
                                        <p:cTn id="79" dur="1" fill="hold">
                                          <p:stCondLst>
                                            <p:cond delay="0"/>
                                          </p:stCondLst>
                                        </p:cTn>
                                        <p:tgtEl>
                                          <p:spTgt spid="190"/>
                                        </p:tgtEl>
                                        <p:attrNameLst>
                                          <p:attrName>style.visibility</p:attrName>
                                        </p:attrNameLst>
                                      </p:cBhvr>
                                      <p:to>
                                        <p:strVal val="visible"/>
                                      </p:to>
                                    </p:set>
                                    <p:animEffect transition="in" filter="fade">
                                      <p:cBhvr>
                                        <p:cTn id="80" dur="500"/>
                                        <p:tgtEl>
                                          <p:spTgt spid="190"/>
                                        </p:tgtEl>
                                      </p:cBhvr>
                                    </p:animEffect>
                                  </p:childTnLst>
                                </p:cTn>
                              </p:par>
                            </p:childTnLst>
                          </p:cTn>
                        </p:par>
                        <p:par>
                          <p:cTn id="81" fill="hold">
                            <p:stCondLst>
                              <p:cond delay="9000"/>
                            </p:stCondLst>
                            <p:childTnLst>
                              <p:par>
                                <p:cTn id="82" presetID="10" presetClass="entr" presetSubtype="0" fill="hold" nodeType="afterEffect">
                                  <p:stCondLst>
                                    <p:cond delay="0"/>
                                  </p:stCondLst>
                                  <p:childTnLst>
                                    <p:set>
                                      <p:cBhvr>
                                        <p:cTn id="83" dur="1" fill="hold">
                                          <p:stCondLst>
                                            <p:cond delay="0"/>
                                          </p:stCondLst>
                                        </p:cTn>
                                        <p:tgtEl>
                                          <p:spTgt spid="196"/>
                                        </p:tgtEl>
                                        <p:attrNameLst>
                                          <p:attrName>style.visibility</p:attrName>
                                        </p:attrNameLst>
                                      </p:cBhvr>
                                      <p:to>
                                        <p:strVal val="visible"/>
                                      </p:to>
                                    </p:set>
                                    <p:animEffect transition="in" filter="fade">
                                      <p:cBhvr>
                                        <p:cTn id="84" dur="500"/>
                                        <p:tgtEl>
                                          <p:spTgt spid="196"/>
                                        </p:tgtEl>
                                      </p:cBhvr>
                                    </p:animEffect>
                                  </p:childTnLst>
                                </p:cTn>
                              </p:par>
                            </p:childTnLst>
                          </p:cTn>
                        </p:par>
                        <p:par>
                          <p:cTn id="85" fill="hold">
                            <p:stCondLst>
                              <p:cond delay="9500"/>
                            </p:stCondLst>
                            <p:childTnLst>
                              <p:par>
                                <p:cTn id="86" presetID="2" presetClass="entr" presetSubtype="4" fill="hold" nodeType="afterEffect">
                                  <p:stCondLst>
                                    <p:cond delay="0"/>
                                  </p:stCondLst>
                                  <p:childTnLst>
                                    <p:set>
                                      <p:cBhvr>
                                        <p:cTn id="87" dur="1" fill="hold">
                                          <p:stCondLst>
                                            <p:cond delay="0"/>
                                          </p:stCondLst>
                                        </p:cTn>
                                        <p:tgtEl>
                                          <p:spTgt spid="198"/>
                                        </p:tgtEl>
                                        <p:attrNameLst>
                                          <p:attrName>style.visibility</p:attrName>
                                        </p:attrNameLst>
                                      </p:cBhvr>
                                      <p:to>
                                        <p:strVal val="visible"/>
                                      </p:to>
                                    </p:set>
                                    <p:anim calcmode="lin" valueType="num">
                                      <p:cBhvr additive="base">
                                        <p:cTn id="88" dur="500" fill="hold"/>
                                        <p:tgtEl>
                                          <p:spTgt spid="198"/>
                                        </p:tgtEl>
                                        <p:attrNameLst>
                                          <p:attrName>ppt_x</p:attrName>
                                        </p:attrNameLst>
                                      </p:cBhvr>
                                      <p:tavLst>
                                        <p:tav tm="0">
                                          <p:val>
                                            <p:strVal val="#ppt_x"/>
                                          </p:val>
                                        </p:tav>
                                        <p:tav tm="100000">
                                          <p:val>
                                            <p:strVal val="#ppt_x"/>
                                          </p:val>
                                        </p:tav>
                                      </p:tavLst>
                                    </p:anim>
                                    <p:anim calcmode="lin" valueType="num">
                                      <p:cBhvr additive="base">
                                        <p:cTn id="89" dur="500" fill="hold"/>
                                        <p:tgtEl>
                                          <p:spTgt spid="198"/>
                                        </p:tgtEl>
                                        <p:attrNameLst>
                                          <p:attrName>ppt_y</p:attrName>
                                        </p:attrNameLst>
                                      </p:cBhvr>
                                      <p:tavLst>
                                        <p:tav tm="0">
                                          <p:val>
                                            <p:strVal val="1+#ppt_h/2"/>
                                          </p:val>
                                        </p:tav>
                                        <p:tav tm="100000">
                                          <p:val>
                                            <p:strVal val="#ppt_y"/>
                                          </p:val>
                                        </p:tav>
                                      </p:tavLst>
                                    </p:anim>
                                  </p:childTnLst>
                                </p:cTn>
                              </p:par>
                            </p:childTnLst>
                          </p:cTn>
                        </p:par>
                        <p:par>
                          <p:cTn id="90" fill="hold">
                            <p:stCondLst>
                              <p:cond delay="10000"/>
                            </p:stCondLst>
                            <p:childTnLst>
                              <p:par>
                                <p:cTn id="91" presetID="2" presetClass="entr" presetSubtype="4" fill="hold" nodeType="afterEffect">
                                  <p:stCondLst>
                                    <p:cond delay="0"/>
                                  </p:stCondLst>
                                  <p:childTnLst>
                                    <p:set>
                                      <p:cBhvr>
                                        <p:cTn id="92" dur="1" fill="hold">
                                          <p:stCondLst>
                                            <p:cond delay="0"/>
                                          </p:stCondLst>
                                        </p:cTn>
                                        <p:tgtEl>
                                          <p:spTgt spid="199"/>
                                        </p:tgtEl>
                                        <p:attrNameLst>
                                          <p:attrName>style.visibility</p:attrName>
                                        </p:attrNameLst>
                                      </p:cBhvr>
                                      <p:to>
                                        <p:strVal val="visible"/>
                                      </p:to>
                                    </p:set>
                                    <p:anim calcmode="lin" valueType="num">
                                      <p:cBhvr additive="base">
                                        <p:cTn id="93" dur="500" fill="hold"/>
                                        <p:tgtEl>
                                          <p:spTgt spid="199"/>
                                        </p:tgtEl>
                                        <p:attrNameLst>
                                          <p:attrName>ppt_x</p:attrName>
                                        </p:attrNameLst>
                                      </p:cBhvr>
                                      <p:tavLst>
                                        <p:tav tm="0">
                                          <p:val>
                                            <p:strVal val="#ppt_x"/>
                                          </p:val>
                                        </p:tav>
                                        <p:tav tm="100000">
                                          <p:val>
                                            <p:strVal val="#ppt_x"/>
                                          </p:val>
                                        </p:tav>
                                      </p:tavLst>
                                    </p:anim>
                                    <p:anim calcmode="lin" valueType="num">
                                      <p:cBhvr additive="base">
                                        <p:cTn id="94" dur="500" fill="hold"/>
                                        <p:tgtEl>
                                          <p:spTgt spid="199"/>
                                        </p:tgtEl>
                                        <p:attrNameLst>
                                          <p:attrName>ppt_y</p:attrName>
                                        </p:attrNameLst>
                                      </p:cBhvr>
                                      <p:tavLst>
                                        <p:tav tm="0">
                                          <p:val>
                                            <p:strVal val="1+#ppt_h/2"/>
                                          </p:val>
                                        </p:tav>
                                        <p:tav tm="100000">
                                          <p:val>
                                            <p:strVal val="#ppt_y"/>
                                          </p:val>
                                        </p:tav>
                                      </p:tavLst>
                                    </p:anim>
                                  </p:childTnLst>
                                </p:cTn>
                              </p:par>
                            </p:childTnLst>
                          </p:cTn>
                        </p:par>
                        <p:par>
                          <p:cTn id="95" fill="hold">
                            <p:stCondLst>
                              <p:cond delay="10500"/>
                            </p:stCondLst>
                            <p:childTnLst>
                              <p:par>
                                <p:cTn id="96" presetID="10" presetClass="entr" presetSubtype="0" fill="hold" nodeType="afterEffect">
                                  <p:stCondLst>
                                    <p:cond delay="0"/>
                                  </p:stCondLst>
                                  <p:childTnLst>
                                    <p:set>
                                      <p:cBhvr>
                                        <p:cTn id="97" dur="1" fill="hold">
                                          <p:stCondLst>
                                            <p:cond delay="0"/>
                                          </p:stCondLst>
                                        </p:cTn>
                                        <p:tgtEl>
                                          <p:spTgt spid="203"/>
                                        </p:tgtEl>
                                        <p:attrNameLst>
                                          <p:attrName>style.visibility</p:attrName>
                                        </p:attrNameLst>
                                      </p:cBhvr>
                                      <p:to>
                                        <p:strVal val="visible"/>
                                      </p:to>
                                    </p:set>
                                    <p:animEffect transition="in" filter="fade">
                                      <p:cBhvr>
                                        <p:cTn id="98" dur="500"/>
                                        <p:tgtEl>
                                          <p:spTgt spid="203"/>
                                        </p:tgtEl>
                                      </p:cBhvr>
                                    </p:animEffect>
                                  </p:childTnLst>
                                </p:cTn>
                              </p:par>
                            </p:childTnLst>
                          </p:cTn>
                        </p:par>
                        <p:par>
                          <p:cTn id="99" fill="hold">
                            <p:stCondLst>
                              <p:cond delay="11000"/>
                            </p:stCondLst>
                            <p:childTnLst>
                              <p:par>
                                <p:cTn id="100" presetID="10" presetClass="entr" presetSubtype="0" fill="hold" nodeType="afterEffect">
                                  <p:stCondLst>
                                    <p:cond delay="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11500"/>
                            </p:stCondLst>
                            <p:childTnLst>
                              <p:par>
                                <p:cTn id="104" presetID="2" presetClass="entr" presetSubtype="4" fill="hold" nodeType="afterEffect">
                                  <p:stCondLst>
                                    <p:cond delay="0"/>
                                  </p:stCondLst>
                                  <p:childTnLst>
                                    <p:set>
                                      <p:cBhvr>
                                        <p:cTn id="105" dur="1" fill="hold">
                                          <p:stCondLst>
                                            <p:cond delay="0"/>
                                          </p:stCondLst>
                                        </p:cTn>
                                        <p:tgtEl>
                                          <p:spTgt spid="209"/>
                                        </p:tgtEl>
                                        <p:attrNameLst>
                                          <p:attrName>style.visibility</p:attrName>
                                        </p:attrNameLst>
                                      </p:cBhvr>
                                      <p:to>
                                        <p:strVal val="visible"/>
                                      </p:to>
                                    </p:set>
                                    <p:anim calcmode="lin" valueType="num">
                                      <p:cBhvr additive="base">
                                        <p:cTn id="106" dur="500" fill="hold"/>
                                        <p:tgtEl>
                                          <p:spTgt spid="209"/>
                                        </p:tgtEl>
                                        <p:attrNameLst>
                                          <p:attrName>ppt_x</p:attrName>
                                        </p:attrNameLst>
                                      </p:cBhvr>
                                      <p:tavLst>
                                        <p:tav tm="0">
                                          <p:val>
                                            <p:strVal val="#ppt_x"/>
                                          </p:val>
                                        </p:tav>
                                        <p:tav tm="100000">
                                          <p:val>
                                            <p:strVal val="#ppt_x"/>
                                          </p:val>
                                        </p:tav>
                                      </p:tavLst>
                                    </p:anim>
                                    <p:anim calcmode="lin" valueType="num">
                                      <p:cBhvr additive="base">
                                        <p:cTn id="107"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ldLvl="0" animBg="1"/>
      <p:bldP spid="174" grpId="0" bldLvl="0" animBg="1"/>
      <p:bldP spid="18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图像分类与检索</a:t>
            </a:r>
          </a:p>
        </p:txBody>
      </p:sp>
      <p:sp>
        <p:nvSpPr>
          <p:cNvPr id="5" name="内容占位符 4"/>
          <p:cNvSpPr>
            <a:spLocks noGrp="1"/>
          </p:cNvSpPr>
          <p:nvPr>
            <p:ph idx="1"/>
          </p:nvPr>
        </p:nvSpPr>
        <p:spPr/>
        <p:txBody>
          <a:bodyPr/>
          <a:lstStyle/>
          <a:p>
            <a:pPr>
              <a:lnSpc>
                <a:spcPct val="150000"/>
              </a:lnSpc>
              <a:spcBef>
                <a:spcPts val="0"/>
              </a:spcBef>
            </a:pPr>
            <a:r>
              <a:rPr lang="zh-CN" altLang="en-US" sz="2800" dirty="0"/>
              <a:t>图像分类</a:t>
            </a:r>
            <a:endParaRPr lang="en-US" altLang="zh-CN" sz="2800" dirty="0"/>
          </a:p>
          <a:p>
            <a:pPr>
              <a:lnSpc>
                <a:spcPct val="150000"/>
              </a:lnSpc>
              <a:spcBef>
                <a:spcPts val="0"/>
              </a:spcBef>
            </a:pPr>
            <a:r>
              <a:rPr lang="zh-CN" altLang="en-US" sz="2800" dirty="0">
                <a:solidFill>
                  <a:srgbClr val="FF0000"/>
                </a:solidFill>
              </a:rPr>
              <a:t>图像</a:t>
            </a:r>
            <a:r>
              <a:rPr lang="zh-CN" altLang="en-US" sz="2800" dirty="0" smtClean="0">
                <a:solidFill>
                  <a:srgbClr val="FF0000"/>
                </a:solidFill>
              </a:rPr>
              <a:t>检索</a:t>
            </a:r>
            <a:endParaRPr lang="en-US" altLang="zh-CN" sz="2800" dirty="0" smtClean="0">
              <a:solidFill>
                <a:srgbClr val="FF0000"/>
              </a:solidFill>
            </a:endParaRPr>
          </a:p>
          <a:p>
            <a:pPr lvl="1">
              <a:lnSpc>
                <a:spcPct val="150000"/>
              </a:lnSpc>
              <a:spcBef>
                <a:spcPts val="0"/>
              </a:spcBef>
            </a:pPr>
            <a:r>
              <a:rPr lang="zh-CN" altLang="en-US" sz="2400" dirty="0" smtClean="0"/>
              <a:t>倒排索引</a:t>
            </a:r>
            <a:endParaRPr lang="en-US" altLang="zh-CN" sz="2400" dirty="0"/>
          </a:p>
          <a:p>
            <a:pPr lvl="1">
              <a:lnSpc>
                <a:spcPct val="150000"/>
              </a:lnSpc>
              <a:spcBef>
                <a:spcPts val="0"/>
              </a:spcBef>
            </a:pPr>
            <a:r>
              <a:rPr lang="zh-CN" altLang="en-US" sz="2400" dirty="0">
                <a:solidFill>
                  <a:srgbClr val="FF0000"/>
                </a:solidFill>
              </a:rPr>
              <a:t>空间验证</a:t>
            </a:r>
            <a:endParaRPr lang="en-US" altLang="zh-CN" sz="2400" dirty="0">
              <a:solidFill>
                <a:srgbClr val="FF0000"/>
              </a:solidFill>
            </a:endParaRPr>
          </a:p>
          <a:p>
            <a:pPr lvl="1">
              <a:lnSpc>
                <a:spcPct val="150000"/>
              </a:lnSpc>
              <a:spcBef>
                <a:spcPts val="0"/>
              </a:spcBef>
            </a:pPr>
            <a:r>
              <a:rPr lang="zh-CN" altLang="en-US" sz="2400" dirty="0"/>
              <a:t>二值</a:t>
            </a:r>
            <a:r>
              <a:rPr lang="zh-CN" altLang="en-US" sz="2400" dirty="0" smtClean="0"/>
              <a:t>哈希</a:t>
            </a:r>
            <a:endParaRPr lang="en-US" altLang="zh-CN" sz="2400" dirty="0"/>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319888205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空间验证</a:t>
            </a:r>
          </a:p>
        </p:txBody>
      </p:sp>
      <p:sp>
        <p:nvSpPr>
          <p:cNvPr id="3" name="内容占位符 2"/>
          <p:cNvSpPr>
            <a:spLocks noGrp="1"/>
          </p:cNvSpPr>
          <p:nvPr>
            <p:ph idx="1"/>
          </p:nvPr>
        </p:nvSpPr>
        <p:spPr/>
        <p:txBody>
          <a:bodyPr/>
          <a:lstStyle/>
          <a:p>
            <a:r>
              <a:rPr lang="zh-CN" altLang="en-US"/>
              <a:t>动机</a:t>
            </a:r>
          </a:p>
          <a:p>
            <a:pPr lvl="1"/>
            <a:r>
              <a:rPr lang="zh-CN" altLang="en-US"/>
              <a:t>局部特征匹配时缺少对位置信息的校验</a:t>
            </a:r>
            <a:endParaRPr lang="en-US" altLang="zh-CN"/>
          </a:p>
          <a:p>
            <a:pPr lvl="1"/>
            <a:r>
              <a:rPr lang="zh-CN" altLang="en-US"/>
              <a:t>通过检验几何一致性去掉错误的匹配点对</a:t>
            </a:r>
            <a:endParaRPr lang="en-US" altLang="zh-CN"/>
          </a:p>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44</a:t>
            </a:fld>
            <a:endParaRPr lang="zh-CN" altLang="en-US"/>
          </a:p>
        </p:txBody>
      </p:sp>
      <p:pic>
        <p:nvPicPr>
          <p:cNvPr id="17" name="Picture 119"/>
          <p:cNvPicPr>
            <a:picLocks noChangeAspect="1"/>
          </p:cNvPicPr>
          <p:nvPr/>
        </p:nvPicPr>
        <p:blipFill>
          <a:blip r:embed="rId2" cstate="print"/>
          <a:srcRect l="9869" t="5988" r="10150" b="11510"/>
          <a:stretch>
            <a:fillRect/>
          </a:stretch>
        </p:blipFill>
        <p:spPr bwMode="auto">
          <a:xfrm>
            <a:off x="180793" y="2820257"/>
            <a:ext cx="5752212" cy="3565526"/>
          </a:xfrm>
          <a:prstGeom prst="rect">
            <a:avLst/>
          </a:prstGeom>
          <a:noFill/>
          <a:ln w="9525">
            <a:noFill/>
            <a:miter lim="800000"/>
            <a:headEnd/>
            <a:tailEnd/>
          </a:ln>
        </p:spPr>
      </p:pic>
      <p:sp>
        <p:nvSpPr>
          <p:cNvPr id="20" name="TextBox 19"/>
          <p:cNvSpPr txBox="1"/>
          <p:nvPr/>
        </p:nvSpPr>
        <p:spPr>
          <a:xfrm>
            <a:off x="6001214" y="3149759"/>
            <a:ext cx="3049270" cy="64516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b="1" dirty="0">
                <a:solidFill>
                  <a:srgbClr val="FF0000"/>
                </a:solidFill>
              </a:rPr>
              <a:t>红线</a:t>
            </a:r>
            <a:r>
              <a:rPr lang="en-US" altLang="zh-CN" dirty="0">
                <a:solidFill>
                  <a:srgbClr val="FF0000"/>
                </a:solidFill>
              </a:rPr>
              <a:t>: </a:t>
            </a:r>
            <a:r>
              <a:rPr lang="zh-CN" altLang="en-US" dirty="0">
                <a:solidFill>
                  <a:srgbClr val="FF0000"/>
                </a:solidFill>
              </a:rPr>
              <a:t>几何一致的匹配点对</a:t>
            </a:r>
            <a:endParaRPr lang="en-US" altLang="zh-CN" dirty="0">
              <a:solidFill>
                <a:srgbClr val="FF0000"/>
              </a:solidFill>
            </a:endParaRPr>
          </a:p>
          <a:p>
            <a:r>
              <a:rPr lang="zh-CN" altLang="en-US" b="1" dirty="0">
                <a:solidFill>
                  <a:srgbClr val="0070C0"/>
                </a:solidFill>
              </a:rPr>
              <a:t>蓝线</a:t>
            </a:r>
            <a:r>
              <a:rPr lang="en-US" altLang="zh-CN" dirty="0">
                <a:solidFill>
                  <a:srgbClr val="0070C0"/>
                </a:solidFill>
              </a:rPr>
              <a:t>: </a:t>
            </a:r>
            <a:r>
              <a:rPr lang="zh-CN" altLang="en-US" dirty="0">
                <a:solidFill>
                  <a:srgbClr val="0070C0"/>
                </a:solidFill>
              </a:rPr>
              <a:t>几何不一致的匹配点对</a:t>
            </a:r>
          </a:p>
        </p:txBody>
      </p:sp>
    </p:spTree>
    <p:extLst>
      <p:ext uri="{BB962C8B-B14F-4D97-AF65-F5344CB8AC3E}">
        <p14:creationId xmlns:p14="http://schemas.microsoft.com/office/powerpoint/2010/main" val="333492509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视觉几何上下文表达</a:t>
            </a:r>
          </a:p>
        </p:txBody>
      </p:sp>
      <p:sp>
        <p:nvSpPr>
          <p:cNvPr id="4" name="内容占位符 3"/>
          <p:cNvSpPr>
            <a:spLocks noGrp="1"/>
          </p:cNvSpPr>
          <p:nvPr>
            <p:ph idx="1"/>
          </p:nvPr>
        </p:nvSpPr>
        <p:spPr>
          <a:xfrm>
            <a:off x="566737" y="1341439"/>
            <a:ext cx="7785683" cy="1245604"/>
          </a:xfrm>
        </p:spPr>
        <p:txBody>
          <a:bodyPr/>
          <a:lstStyle/>
          <a:p>
            <a:r>
              <a:rPr lang="zh-CN" altLang="en-US" dirty="0"/>
              <a:t>视觉单词以特定</a:t>
            </a:r>
            <a:r>
              <a:rPr lang="zh-CN" altLang="en-US" dirty="0">
                <a:solidFill>
                  <a:srgbClr val="FF0000"/>
                </a:solidFill>
              </a:rPr>
              <a:t>空间布局</a:t>
            </a:r>
            <a:r>
              <a:rPr lang="zh-CN" altLang="en-US" dirty="0"/>
              <a:t>表达</a:t>
            </a:r>
            <a:r>
              <a:rPr lang="zh-CN" altLang="en-US" dirty="0">
                <a:solidFill>
                  <a:srgbClr val="FF0000"/>
                </a:solidFill>
              </a:rPr>
              <a:t>视觉语义</a:t>
            </a:r>
            <a:endParaRPr lang="en-US" altLang="zh-CN" dirty="0">
              <a:solidFill>
                <a:srgbClr val="FF0000"/>
              </a:solidFill>
            </a:endParaRPr>
          </a:p>
          <a:p>
            <a:pPr lvl="1"/>
            <a:r>
              <a:rPr lang="zh-CN" altLang="en-US" dirty="0"/>
              <a:t>利用几何上下文提升图像匹配质量</a:t>
            </a:r>
            <a:endParaRPr lang="en-US" altLang="zh-CN" dirty="0"/>
          </a:p>
          <a:p>
            <a:pPr lvl="1"/>
            <a:r>
              <a:rPr lang="zh-CN" altLang="en-US" dirty="0"/>
              <a:t>有助于准确度量图像内容相关性</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50000"/>
              </a:lnSpc>
            </a:pPr>
            <a:r>
              <a:rPr lang="zh-CN" altLang="en-US" dirty="0"/>
              <a:t>困难和挑战</a:t>
            </a:r>
            <a:endParaRPr lang="en-US" altLang="zh-CN" dirty="0"/>
          </a:p>
          <a:p>
            <a:pPr lvl="1"/>
            <a:r>
              <a:rPr lang="zh-CN" altLang="en-US" dirty="0">
                <a:latin typeface="Times New Roman" panose="02020603050405020304" charset="0"/>
                <a:ea typeface="黑体" panose="02010609060101010101" charset="-122"/>
                <a:cs typeface="黑体" panose="02010609060101010101" charset="-122"/>
              </a:rPr>
              <a:t>几何上下文</a:t>
            </a:r>
            <a:r>
              <a:rPr lang="zh-CN" altLang="en-US" dirty="0">
                <a:solidFill>
                  <a:srgbClr val="FF0000"/>
                </a:solidFill>
                <a:latin typeface="Times New Roman" panose="02020603050405020304" charset="0"/>
                <a:ea typeface="黑体" panose="02010609060101010101" charset="-122"/>
                <a:cs typeface="黑体" panose="02010609060101010101" charset="-122"/>
              </a:rPr>
              <a:t>结构化</a:t>
            </a:r>
            <a:r>
              <a:rPr lang="zh-CN" altLang="en-US" dirty="0">
                <a:latin typeface="Times New Roman" panose="02020603050405020304" charset="0"/>
                <a:ea typeface="黑体" panose="02010609060101010101" charset="-122"/>
                <a:cs typeface="黑体" panose="02010609060101010101" charset="-122"/>
              </a:rPr>
              <a:t>表达：便于图像匹配</a:t>
            </a:r>
            <a:endParaRPr lang="en-US" altLang="zh-CN" dirty="0">
              <a:latin typeface="Times New Roman" panose="02020603050405020304" charset="0"/>
              <a:ea typeface="黑体" panose="02010609060101010101" charset="-122"/>
              <a:cs typeface="黑体" panose="02010609060101010101" charset="-122"/>
            </a:endParaRPr>
          </a:p>
          <a:p>
            <a:pPr lvl="1"/>
            <a:r>
              <a:rPr lang="zh-CN" altLang="en-US" dirty="0">
                <a:latin typeface="Times New Roman" panose="02020603050405020304" charset="0"/>
                <a:ea typeface="黑体" panose="02010609060101010101" charset="-122"/>
                <a:cs typeface="黑体" panose="02010609060101010101" charset="-122"/>
              </a:rPr>
              <a:t>几何上下文</a:t>
            </a:r>
            <a:r>
              <a:rPr lang="zh-CN" altLang="en-US" dirty="0">
                <a:solidFill>
                  <a:srgbClr val="FF0000"/>
                </a:solidFill>
                <a:latin typeface="Times New Roman" panose="02020603050405020304" charset="0"/>
                <a:ea typeface="黑体" panose="02010609060101010101" charset="-122"/>
                <a:cs typeface="黑体" panose="02010609060101010101" charset="-122"/>
              </a:rPr>
              <a:t>快速</a:t>
            </a:r>
            <a:r>
              <a:rPr lang="zh-CN" altLang="en-US" dirty="0">
                <a:latin typeface="Times New Roman" panose="02020603050405020304" charset="0"/>
                <a:ea typeface="黑体" panose="02010609060101010101" charset="-122"/>
                <a:cs typeface="黑体" panose="02010609060101010101" charset="-122"/>
              </a:rPr>
              <a:t>匹配：保证实时检索</a:t>
            </a:r>
            <a:endParaRPr lang="zh-CN" altLang="en-US" dirty="0"/>
          </a:p>
          <a:p>
            <a:endParaRPr lang="zh-CN" altLang="en-US" dirty="0"/>
          </a:p>
        </p:txBody>
      </p:sp>
      <p:sp>
        <p:nvSpPr>
          <p:cNvPr id="3" name="灯片编号占位符 2"/>
          <p:cNvSpPr>
            <a:spLocks noGrp="1"/>
          </p:cNvSpPr>
          <p:nvPr>
            <p:ph type="sldNum" sz="quarter" idx="12"/>
          </p:nvPr>
        </p:nvSpPr>
        <p:spPr/>
        <p:txBody>
          <a:bodyPr/>
          <a:lstStyle/>
          <a:p>
            <a:pPr>
              <a:defRPr/>
            </a:pPr>
            <a:fld id="{BE59E6E9-16BB-4D46-A8D6-97CC594B8C57}" type="slidenum">
              <a:rPr lang="en-US" altLang="zh-CN" smtClean="0">
                <a:solidFill>
                  <a:prstClr val="black"/>
                </a:solidFill>
              </a:rPr>
              <a:t>45</a:t>
            </a:fld>
            <a:endParaRPr lang="en-US" altLang="zh-CN">
              <a:solidFill>
                <a:prstClr val="black"/>
              </a:solidFill>
            </a:endParaRPr>
          </a:p>
        </p:txBody>
      </p:sp>
      <p:sp>
        <p:nvSpPr>
          <p:cNvPr id="29" name="矩形 28"/>
          <p:cNvSpPr/>
          <p:nvPr/>
        </p:nvSpPr>
        <p:spPr bwMode="auto">
          <a:xfrm>
            <a:off x="359532" y="2564904"/>
            <a:ext cx="2592288" cy="2574067"/>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nvGrpSpPr>
          <p:cNvPr id="30" name="组合 40"/>
          <p:cNvGrpSpPr>
            <a:grpSpLocks noChangeAspect="1"/>
          </p:cNvGrpSpPr>
          <p:nvPr/>
        </p:nvGrpSpPr>
        <p:grpSpPr>
          <a:xfrm>
            <a:off x="566737" y="3761687"/>
            <a:ext cx="2213913" cy="742990"/>
            <a:chOff x="192540" y="4714884"/>
            <a:chExt cx="2838766" cy="928694"/>
          </a:xfrm>
          <a:solidFill>
            <a:schemeClr val="accent1"/>
          </a:solidFill>
        </p:grpSpPr>
        <p:pic>
          <p:nvPicPr>
            <p:cNvPr id="31" name="Picture 2"/>
            <p:cNvPicPr>
              <a:picLocks noChangeAspect="1" noChangeArrowheads="1"/>
            </p:cNvPicPr>
            <p:nvPr/>
          </p:nvPicPr>
          <p:blipFill>
            <a:blip r:embed="rId3" cstate="print"/>
            <a:srcRect l="11285" t="15151" r="57367" b="15152"/>
            <a:stretch>
              <a:fillRect/>
            </a:stretch>
          </p:blipFill>
          <p:spPr bwMode="auto">
            <a:xfrm>
              <a:off x="192540" y="4714884"/>
              <a:ext cx="1009450" cy="928694"/>
            </a:xfrm>
            <a:prstGeom prst="rect">
              <a:avLst/>
            </a:prstGeom>
            <a:grpFill/>
            <a:ln w="9525">
              <a:solidFill>
                <a:schemeClr val="tx2"/>
              </a:solidFill>
              <a:miter lim="800000"/>
              <a:headEnd/>
              <a:tailEnd/>
            </a:ln>
            <a:effectLst>
              <a:outerShdw blurRad="50800" dist="38100" dir="2700000" algn="tl" rotWithShape="0">
                <a:prstClr val="black">
                  <a:alpha val="40000"/>
                </a:prstClr>
              </a:outerShdw>
            </a:effectLst>
          </p:spPr>
        </p:pic>
        <p:pic>
          <p:nvPicPr>
            <p:cNvPr id="32" name="Picture 2"/>
            <p:cNvPicPr>
              <a:picLocks noChangeAspect="1" noChangeArrowheads="1"/>
            </p:cNvPicPr>
            <p:nvPr/>
          </p:nvPicPr>
          <p:blipFill>
            <a:blip r:embed="rId3" cstate="print"/>
            <a:srcRect l="55172" t="15151" r="9718" b="15152"/>
            <a:stretch>
              <a:fillRect/>
            </a:stretch>
          </p:blipFill>
          <p:spPr bwMode="auto">
            <a:xfrm>
              <a:off x="1900722" y="4714884"/>
              <a:ext cx="1130584" cy="928694"/>
            </a:xfrm>
            <a:prstGeom prst="rect">
              <a:avLst/>
            </a:prstGeom>
            <a:grpFill/>
            <a:ln w="9525">
              <a:solidFill>
                <a:schemeClr val="tx2"/>
              </a:solidFill>
              <a:miter lim="800000"/>
              <a:headEnd/>
              <a:tailEnd/>
            </a:ln>
            <a:effectLst>
              <a:outerShdw blurRad="50800" dist="38100" dir="2700000" algn="tl" rotWithShape="0">
                <a:prstClr val="black">
                  <a:alpha val="40000"/>
                </a:prstClr>
              </a:outerShdw>
            </a:effectLst>
          </p:spPr>
        </p:pic>
        <p:pic>
          <p:nvPicPr>
            <p:cNvPr id="33" name="Picture 3" descr="C:\Users\Balan\Desktop\summer school 2010\unequal.jpg"/>
            <p:cNvPicPr>
              <a:picLocks noChangeAspect="1" noChangeArrowheads="1"/>
            </p:cNvPicPr>
            <p:nvPr/>
          </p:nvPicPr>
          <p:blipFill>
            <a:blip r:embed="rId4" cstate="print"/>
            <a:srcRect/>
            <a:stretch>
              <a:fillRect/>
            </a:stretch>
          </p:blipFill>
          <p:spPr bwMode="auto">
            <a:xfrm>
              <a:off x="1243168" y="4857760"/>
              <a:ext cx="643891" cy="619126"/>
            </a:xfrm>
            <a:prstGeom prst="rect">
              <a:avLst/>
            </a:prstGeom>
            <a:grpFill/>
          </p:spPr>
        </p:pic>
      </p:grpSp>
      <p:grpSp>
        <p:nvGrpSpPr>
          <p:cNvPr id="34" name="组合 33"/>
          <p:cNvGrpSpPr/>
          <p:nvPr/>
        </p:nvGrpSpPr>
        <p:grpSpPr>
          <a:xfrm>
            <a:off x="447249" y="2683310"/>
            <a:ext cx="2459767" cy="876789"/>
            <a:chOff x="665391" y="4284952"/>
            <a:chExt cx="2736304" cy="940435"/>
          </a:xfrm>
        </p:grpSpPr>
        <p:grpSp>
          <p:nvGrpSpPr>
            <p:cNvPr id="35" name="组合 34"/>
            <p:cNvGrpSpPr/>
            <p:nvPr/>
          </p:nvGrpSpPr>
          <p:grpSpPr>
            <a:xfrm>
              <a:off x="665391" y="4284952"/>
              <a:ext cx="2736304" cy="940435"/>
              <a:chOff x="6354362" y="1909710"/>
              <a:chExt cx="2736304" cy="940435"/>
            </a:xfrm>
          </p:grpSpPr>
          <p:pic>
            <p:nvPicPr>
              <p:cNvPr id="37" name="Picture 172" descr="post"/>
              <p:cNvPicPr/>
              <p:nvPr/>
            </p:nvPicPr>
            <p:blipFill>
              <a:blip r:embed="rId5" cstate="print"/>
              <a:srcRect t="6748" b="6135"/>
              <a:stretch>
                <a:fillRect/>
              </a:stretch>
            </p:blipFill>
            <p:spPr bwMode="auto">
              <a:xfrm>
                <a:off x="6354362" y="1909710"/>
                <a:ext cx="1085850" cy="940435"/>
              </a:xfrm>
              <a:prstGeom prst="rect">
                <a:avLst/>
              </a:prstGeom>
              <a:noFill/>
              <a:ln w="9525">
                <a:noFill/>
                <a:miter lim="800000"/>
                <a:headEnd/>
                <a:tailEnd/>
              </a:ln>
            </p:spPr>
          </p:pic>
          <p:pic>
            <p:nvPicPr>
              <p:cNvPr id="38" name="Picture 173" descr="post"/>
              <p:cNvPicPr/>
              <p:nvPr/>
            </p:nvPicPr>
            <p:blipFill>
              <a:blip r:embed="rId6" cstate="print"/>
              <a:srcRect t="6748" b="7362"/>
              <a:stretch>
                <a:fillRect/>
              </a:stretch>
            </p:blipFill>
            <p:spPr bwMode="auto">
              <a:xfrm>
                <a:off x="7976876" y="1918670"/>
                <a:ext cx="1113790" cy="927100"/>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36" name="文本框 35"/>
                <p:cNvSpPr txBox="1"/>
                <p:nvPr/>
              </p:nvSpPr>
              <p:spPr>
                <a:xfrm>
                  <a:off x="1659883" y="4331297"/>
                  <a:ext cx="747320" cy="769441"/>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GB" altLang="zh-CN" sz="4400" i="1" smtClean="0">
                            <a:latin typeface="Cambria Math" panose="02040503050406030204" pitchFamily="18" charset="0"/>
                            <a:ea typeface="Cambria Math" panose="02040503050406030204" pitchFamily="18" charset="0"/>
                          </a:rPr>
                          <m:t>≠</m:t>
                        </m:r>
                      </m:oMath>
                    </m:oMathPara>
                  </a14:m>
                  <a:endParaRPr lang="zh-CN" altLang="en-US" sz="4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59883" y="4331297"/>
                  <a:ext cx="747320" cy="769441"/>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grpSp>
      <p:sp>
        <p:nvSpPr>
          <p:cNvPr id="40" name="矩形 39"/>
          <p:cNvSpPr/>
          <p:nvPr/>
        </p:nvSpPr>
        <p:spPr bwMode="auto">
          <a:xfrm>
            <a:off x="3122309" y="2564905"/>
            <a:ext cx="5864305" cy="2574066"/>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2" name="文本框 41"/>
          <p:cNvSpPr txBox="1"/>
          <p:nvPr/>
        </p:nvSpPr>
        <p:spPr>
          <a:xfrm>
            <a:off x="3491880" y="4706265"/>
            <a:ext cx="1107996" cy="369332"/>
          </a:xfrm>
          <a:prstGeom prst="rect">
            <a:avLst/>
          </a:prstGeom>
          <a:solidFill>
            <a:schemeClr val="bg1">
              <a:lumMod val="95000"/>
            </a:schemeClr>
          </a:solidFill>
        </p:spPr>
        <p:txBody>
          <a:bodyPr wrap="none" rtlCol="0">
            <a:spAutoFit/>
          </a:bodyPr>
          <a:lstStyle/>
          <a:p>
            <a:pPr>
              <a:buNone/>
            </a:pPr>
            <a:r>
              <a:rPr lang="zh-CN" altLang="en-US" dirty="0">
                <a:solidFill>
                  <a:srgbClr val="C00000"/>
                </a:solidFill>
              </a:rPr>
              <a:t>原始匹配</a:t>
            </a:r>
          </a:p>
        </p:txBody>
      </p:sp>
      <p:sp>
        <p:nvSpPr>
          <p:cNvPr id="43" name="文本框 42"/>
          <p:cNvSpPr txBox="1"/>
          <p:nvPr/>
        </p:nvSpPr>
        <p:spPr>
          <a:xfrm>
            <a:off x="5216104" y="4691085"/>
            <a:ext cx="1569660" cy="369332"/>
          </a:xfrm>
          <a:prstGeom prst="rect">
            <a:avLst/>
          </a:prstGeom>
          <a:solidFill>
            <a:schemeClr val="bg1">
              <a:lumMod val="95000"/>
            </a:schemeClr>
          </a:solidFill>
        </p:spPr>
        <p:txBody>
          <a:bodyPr wrap="none" rtlCol="0">
            <a:spAutoFit/>
          </a:bodyPr>
          <a:lstStyle/>
          <a:p>
            <a:pPr>
              <a:buNone/>
            </a:pPr>
            <a:r>
              <a:rPr lang="zh-CN" altLang="en-US" dirty="0">
                <a:solidFill>
                  <a:srgbClr val="C00000"/>
                </a:solidFill>
              </a:rPr>
              <a:t>噪声单词匹配</a:t>
            </a:r>
            <a:endParaRPr lang="en-US" altLang="zh-CN" dirty="0">
              <a:solidFill>
                <a:srgbClr val="C00000"/>
              </a:solidFill>
            </a:endParaRPr>
          </a:p>
        </p:txBody>
      </p:sp>
      <p:sp>
        <p:nvSpPr>
          <p:cNvPr id="44" name="文本框 43"/>
          <p:cNvSpPr txBox="1"/>
          <p:nvPr/>
        </p:nvSpPr>
        <p:spPr>
          <a:xfrm>
            <a:off x="7080849" y="4691085"/>
            <a:ext cx="1824215" cy="369332"/>
          </a:xfrm>
          <a:prstGeom prst="rect">
            <a:avLst/>
          </a:prstGeom>
          <a:solidFill>
            <a:schemeClr val="bg1">
              <a:lumMod val="95000"/>
            </a:schemeClr>
          </a:solidFill>
        </p:spPr>
        <p:txBody>
          <a:bodyPr wrap="square" rtlCol="0">
            <a:spAutoFit/>
          </a:bodyPr>
          <a:lstStyle/>
          <a:p>
            <a:pPr algn="ctr">
              <a:buNone/>
            </a:pPr>
            <a:r>
              <a:rPr lang="zh-CN" altLang="en-US" dirty="0">
                <a:solidFill>
                  <a:srgbClr val="C00000"/>
                </a:solidFill>
              </a:rPr>
              <a:t>几何一致的匹配</a:t>
            </a:r>
          </a:p>
        </p:txBody>
      </p:sp>
      <p:grpSp>
        <p:nvGrpSpPr>
          <p:cNvPr id="45" name="组合 44"/>
          <p:cNvGrpSpPr>
            <a:grpSpLocks noChangeAspect="1"/>
          </p:cNvGrpSpPr>
          <p:nvPr/>
        </p:nvGrpSpPr>
        <p:grpSpPr>
          <a:xfrm>
            <a:off x="2970296" y="3595138"/>
            <a:ext cx="6166531" cy="1225940"/>
            <a:chOff x="5891022" y="2033107"/>
            <a:chExt cx="6494487" cy="1291145"/>
          </a:xfrm>
        </p:grpSpPr>
        <p:pic>
          <p:nvPicPr>
            <p:cNvPr id="46" name="图片 45"/>
            <p:cNvPicPr>
              <a:picLocks noChangeAspect="1"/>
            </p:cNvPicPr>
            <p:nvPr/>
          </p:nvPicPr>
          <p:blipFill rotWithShape="1">
            <a:blip r:embed="rId8"/>
            <a:srcRect l="-1199" t="-856" r="99" b="-917"/>
            <a:stretch>
              <a:fillRect/>
            </a:stretch>
          </p:blipFill>
          <p:spPr>
            <a:xfrm>
              <a:off x="5891022" y="2065962"/>
              <a:ext cx="2348805" cy="1258290"/>
            </a:xfrm>
            <a:prstGeom prst="rect">
              <a:avLst/>
            </a:prstGeom>
          </p:spPr>
        </p:pic>
        <p:pic>
          <p:nvPicPr>
            <p:cNvPr id="47" name="图片 46"/>
            <p:cNvPicPr>
              <a:picLocks noChangeAspect="1"/>
            </p:cNvPicPr>
            <p:nvPr/>
          </p:nvPicPr>
          <p:blipFill rotWithShape="1">
            <a:blip r:embed="rId9"/>
            <a:srcRect l="-1216" t="-389" r="368" b="649"/>
            <a:stretch>
              <a:fillRect/>
            </a:stretch>
          </p:blipFill>
          <p:spPr>
            <a:xfrm>
              <a:off x="9991506" y="2057386"/>
              <a:ext cx="2394003" cy="1259999"/>
            </a:xfrm>
            <a:prstGeom prst="rect">
              <a:avLst/>
            </a:prstGeom>
          </p:spPr>
        </p:pic>
        <p:pic>
          <p:nvPicPr>
            <p:cNvPr id="48" name="图片 47"/>
            <p:cNvPicPr>
              <a:picLocks noChangeAspect="1"/>
            </p:cNvPicPr>
            <p:nvPr/>
          </p:nvPicPr>
          <p:blipFill rotWithShape="1">
            <a:blip r:embed="rId10"/>
            <a:srcRect l="320" t="-1154" r="601" b="1415"/>
            <a:stretch>
              <a:fillRect/>
            </a:stretch>
          </p:blipFill>
          <p:spPr>
            <a:xfrm>
              <a:off x="7957099" y="2033107"/>
              <a:ext cx="2352000" cy="1260000"/>
            </a:xfrm>
            <a:prstGeom prst="rect">
              <a:avLst/>
            </a:prstGeom>
          </p:spPr>
        </p:pic>
      </p:grpSp>
      <p:grpSp>
        <p:nvGrpSpPr>
          <p:cNvPr id="49" name="组合 48"/>
          <p:cNvGrpSpPr>
            <a:grpSpLocks noChangeAspect="1"/>
          </p:cNvGrpSpPr>
          <p:nvPr/>
        </p:nvGrpSpPr>
        <p:grpSpPr>
          <a:xfrm>
            <a:off x="3003192" y="2636912"/>
            <a:ext cx="6120000" cy="1102219"/>
            <a:chOff x="-2506994" y="2546425"/>
            <a:chExt cx="7003790" cy="1261388"/>
          </a:xfrm>
        </p:grpSpPr>
        <p:pic>
          <p:nvPicPr>
            <p:cNvPr id="50" name="图片 49"/>
            <p:cNvPicPr>
              <a:picLocks noChangeAspect="1"/>
            </p:cNvPicPr>
            <p:nvPr/>
          </p:nvPicPr>
          <p:blipFill>
            <a:blip r:embed="rId11"/>
            <a:stretch>
              <a:fillRect/>
            </a:stretch>
          </p:blipFill>
          <p:spPr>
            <a:xfrm>
              <a:off x="1979511" y="2546978"/>
              <a:ext cx="2517285" cy="1260001"/>
            </a:xfrm>
            <a:prstGeom prst="rect">
              <a:avLst/>
            </a:prstGeom>
          </p:spPr>
        </p:pic>
        <p:pic>
          <p:nvPicPr>
            <p:cNvPr id="51" name="图片 50"/>
            <p:cNvPicPr>
              <a:picLocks noChangeAspect="1"/>
            </p:cNvPicPr>
            <p:nvPr/>
          </p:nvPicPr>
          <p:blipFill>
            <a:blip r:embed="rId12"/>
            <a:stretch>
              <a:fillRect/>
            </a:stretch>
          </p:blipFill>
          <p:spPr>
            <a:xfrm>
              <a:off x="-2506994" y="2546425"/>
              <a:ext cx="2517288" cy="1259999"/>
            </a:xfrm>
            <a:prstGeom prst="rect">
              <a:avLst/>
            </a:prstGeom>
          </p:spPr>
        </p:pic>
        <p:pic>
          <p:nvPicPr>
            <p:cNvPr id="52" name="图片 51"/>
            <p:cNvPicPr>
              <a:picLocks noChangeAspect="1"/>
            </p:cNvPicPr>
            <p:nvPr/>
          </p:nvPicPr>
          <p:blipFill>
            <a:blip r:embed="rId13"/>
            <a:stretch>
              <a:fillRect/>
            </a:stretch>
          </p:blipFill>
          <p:spPr>
            <a:xfrm>
              <a:off x="-276257" y="2547812"/>
              <a:ext cx="2517285" cy="1260001"/>
            </a:xfrm>
            <a:prstGeom prst="rect">
              <a:avLst/>
            </a:prstGeom>
          </p:spPr>
        </p:pic>
      </p:grpSp>
      <p:sp>
        <p:nvSpPr>
          <p:cNvPr id="6" name="矩形 5"/>
          <p:cNvSpPr/>
          <p:nvPr/>
        </p:nvSpPr>
        <p:spPr>
          <a:xfrm>
            <a:off x="447249" y="4706265"/>
            <a:ext cx="2409634" cy="369332"/>
          </a:xfrm>
          <a:prstGeom prst="rect">
            <a:avLst/>
          </a:prstGeom>
          <a:solidFill>
            <a:schemeClr val="bg1">
              <a:lumMod val="95000"/>
            </a:schemeClr>
          </a:solidFill>
        </p:spPr>
        <p:txBody>
          <a:bodyPr wrap="none">
            <a:spAutoFit/>
          </a:bodyPr>
          <a:lstStyle/>
          <a:p>
            <a:pPr>
              <a:buNone/>
            </a:pPr>
            <a:r>
              <a:rPr lang="zh-CN" altLang="en-US" dirty="0"/>
              <a:t>空间布局 </a:t>
            </a:r>
            <a:r>
              <a:rPr lang="en-US" altLang="zh-CN" dirty="0"/>
              <a:t>vs. </a:t>
            </a:r>
            <a:r>
              <a:rPr lang="zh-CN" altLang="en-US" dirty="0"/>
              <a:t>视觉语义</a:t>
            </a:r>
          </a:p>
        </p:txBody>
      </p:sp>
    </p:spTree>
    <p:extLst>
      <p:ext uri="{BB962C8B-B14F-4D97-AF65-F5344CB8AC3E}">
        <p14:creationId xmlns:p14="http://schemas.microsoft.com/office/powerpoint/2010/main" val="319932156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3398341" y="2387383"/>
            <a:ext cx="5286375" cy="3584575"/>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几何校验</a:t>
            </a:r>
            <a:r>
              <a:rPr lang="en-US" altLang="zh-CN" dirty="0" smtClean="0"/>
              <a:t>(1): </a:t>
            </a:r>
            <a:r>
              <a:rPr lang="en-US" altLang="zh-CN" dirty="0"/>
              <a:t>RANSAC</a:t>
            </a:r>
            <a:endParaRPr lang="zh-CN" altLang="en-US" dirty="0"/>
          </a:p>
        </p:txBody>
      </p:sp>
      <p:sp>
        <p:nvSpPr>
          <p:cNvPr id="35" name="内容占位符 34"/>
          <p:cNvSpPr>
            <a:spLocks noGrp="1"/>
          </p:cNvSpPr>
          <p:nvPr>
            <p:ph idx="1"/>
          </p:nvPr>
        </p:nvSpPr>
        <p:spPr/>
        <p:txBody>
          <a:bodyPr/>
          <a:lstStyle/>
          <a:p>
            <a:pPr lvl="0"/>
            <a:r>
              <a:rPr lang="en-US" altLang="zh-CN" dirty="0"/>
              <a:t>RANSAC</a:t>
            </a:r>
            <a:r>
              <a:rPr lang="zh-CN" altLang="en-US" dirty="0"/>
              <a:t>算法示例</a:t>
            </a:r>
            <a:endParaRPr lang="en-US" altLang="zh-CN" dirty="0"/>
          </a:p>
          <a:p>
            <a:pPr lvl="1"/>
            <a:r>
              <a:rPr lang="zh-CN" altLang="en-US" dirty="0"/>
              <a:t>通过匹配的特征点对估计图像的仿射变换</a:t>
            </a:r>
            <a:endParaRPr lang="en-US" altLang="zh-CN" dirty="0"/>
          </a:p>
          <a:p>
            <a:endParaRPr lang="zh-CN" altLang="en-US" dirty="0"/>
          </a:p>
        </p:txBody>
      </p:sp>
      <p:pic>
        <p:nvPicPr>
          <p:cNvPr id="2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021" y="4519436"/>
            <a:ext cx="2414893"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右箭头 23"/>
          <p:cNvSpPr/>
          <p:nvPr/>
        </p:nvSpPr>
        <p:spPr>
          <a:xfrm rot="10800000">
            <a:off x="3097387" y="4875291"/>
            <a:ext cx="1677021" cy="4762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27" name="图片 57"/>
          <p:cNvPicPr>
            <a:picLocks noChangeAspect="1" noChangeArrowheads="1"/>
          </p:cNvPicPr>
          <p:nvPr/>
        </p:nvPicPr>
        <p:blipFill>
          <a:blip r:embed="rId4" cstate="print"/>
          <a:srcRect l="11684" t="6221" r="12898" b="3760"/>
          <a:stretch>
            <a:fillRect/>
          </a:stretch>
        </p:blipFill>
        <p:spPr bwMode="auto">
          <a:xfrm>
            <a:off x="612568" y="2602010"/>
            <a:ext cx="2380409" cy="1440160"/>
          </a:xfrm>
          <a:prstGeom prst="rect">
            <a:avLst/>
          </a:prstGeom>
          <a:noFill/>
          <a:ln w="9525">
            <a:noFill/>
            <a:miter lim="800000"/>
            <a:headEnd/>
            <a:tailEnd/>
          </a:ln>
        </p:spPr>
      </p:pic>
      <p:pic>
        <p:nvPicPr>
          <p:cNvPr id="28" name="Picture 7" descr="C:\Users\kjakljdiou\Desktop\ransac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769" y="2649635"/>
            <a:ext cx="2341539" cy="1405089"/>
          </a:xfrm>
          <a:prstGeom prst="rect">
            <a:avLst/>
          </a:prstGeom>
          <a:noFill/>
          <a:extLst>
            <a:ext uri="{909E8E84-426E-40DD-AFC4-6F175D3DCCD1}">
              <a14:hiddenFill xmlns:a14="http://schemas.microsoft.com/office/drawing/2010/main">
                <a:solidFill>
                  <a:srgbClr val="FFFFFF"/>
                </a:solidFill>
              </a14:hiddenFill>
            </a:ext>
          </a:extLst>
        </p:spPr>
      </p:pic>
      <p:sp>
        <p:nvSpPr>
          <p:cNvPr id="29" name="右箭头 28"/>
          <p:cNvSpPr/>
          <p:nvPr/>
        </p:nvSpPr>
        <p:spPr>
          <a:xfrm>
            <a:off x="3006719" y="2949997"/>
            <a:ext cx="2417907" cy="4444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0" name="右弧形箭头 29"/>
          <p:cNvSpPr/>
          <p:nvPr/>
        </p:nvSpPr>
        <p:spPr>
          <a:xfrm>
            <a:off x="7756368" y="3173514"/>
            <a:ext cx="792088" cy="2260997"/>
          </a:xfrm>
          <a:prstGeom prst="curved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grpSp>
        <p:nvGrpSpPr>
          <p:cNvPr id="3" name="组合 40"/>
          <p:cNvGrpSpPr/>
          <p:nvPr/>
        </p:nvGrpSpPr>
        <p:grpSpPr>
          <a:xfrm>
            <a:off x="5386843" y="4673713"/>
            <a:ext cx="2232395" cy="998671"/>
            <a:chOff x="5357818" y="5072074"/>
            <a:chExt cx="2428892" cy="1071570"/>
          </a:xfrm>
        </p:grpSpPr>
        <p:sp>
          <p:nvSpPr>
            <p:cNvPr id="40" name="圆角矩形 39"/>
            <p:cNvSpPr/>
            <p:nvPr/>
          </p:nvSpPr>
          <p:spPr>
            <a:xfrm>
              <a:off x="5357818" y="5072074"/>
              <a:ext cx="2428892" cy="10715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6321" name="Object 1"/>
            <p:cNvGraphicFramePr>
              <a:graphicFrameLocks noChangeAspect="1"/>
            </p:cNvGraphicFramePr>
            <p:nvPr/>
          </p:nvGraphicFramePr>
          <p:xfrm>
            <a:off x="5494400" y="5518794"/>
            <a:ext cx="2247197" cy="575534"/>
          </p:xfrm>
          <a:graphic>
            <a:graphicData uri="http://schemas.openxmlformats.org/presentationml/2006/ole">
              <mc:AlternateContent xmlns:mc="http://schemas.openxmlformats.org/markup-compatibility/2006">
                <mc:Choice xmlns:v="urn:schemas-microsoft-com:vml" Requires="v">
                  <p:oleObj spid="_x0000_s17446" name="Equation" r:id="rId6" imgW="43281600" imgH="10972800" progId="Equation.DSMT4">
                    <p:embed/>
                  </p:oleObj>
                </mc:Choice>
                <mc:Fallback>
                  <p:oleObj name="Equation" r:id="rId6" imgW="43281600" imgH="10972800" progId="Equation.DSMT4">
                    <p:embed/>
                    <p:pic>
                      <p:nvPicPr>
                        <p:cNvPr id="56321" name="Object 1"/>
                        <p:cNvPicPr>
                          <a:picLocks noChangeAspect="1" noChangeArrowheads="1"/>
                        </p:cNvPicPr>
                        <p:nvPr/>
                      </p:nvPicPr>
                      <p:blipFill>
                        <a:blip r:embed="rId7"/>
                        <a:srcRect/>
                        <a:stretch>
                          <a:fillRect/>
                        </a:stretch>
                      </p:blipFill>
                      <p:spPr bwMode="auto">
                        <a:xfrm>
                          <a:off x="5494400" y="5518794"/>
                          <a:ext cx="2247197" cy="575534"/>
                        </a:xfrm>
                        <a:prstGeom prst="rect">
                          <a:avLst/>
                        </a:prstGeom>
                        <a:solidFill>
                          <a:schemeClr val="bg1"/>
                        </a:solidFill>
                      </p:spPr>
                    </p:pic>
                  </p:oleObj>
                </mc:Fallback>
              </mc:AlternateContent>
            </a:graphicData>
          </a:graphic>
        </p:graphicFrame>
      </p:grpSp>
      <p:sp>
        <p:nvSpPr>
          <p:cNvPr id="32" name="TextBox 31"/>
          <p:cNvSpPr txBox="1"/>
          <p:nvPr/>
        </p:nvSpPr>
        <p:spPr>
          <a:xfrm>
            <a:off x="3684170" y="2709838"/>
            <a:ext cx="1284316" cy="369332"/>
          </a:xfrm>
          <a:prstGeom prst="rect">
            <a:avLst/>
          </a:prstGeom>
          <a:noFill/>
        </p:spPr>
        <p:txBody>
          <a:bodyPr wrap="square" rtlCol="0">
            <a:spAutoFit/>
          </a:bodyPr>
          <a:lstStyle/>
          <a:p>
            <a:r>
              <a:rPr lang="zh-CN" altLang="en-US" dirty="0" smtClean="0"/>
              <a:t>随机采样</a:t>
            </a:r>
            <a:endParaRPr lang="zh-CN" altLang="en-US" dirty="0"/>
          </a:p>
        </p:txBody>
      </p:sp>
      <p:sp>
        <p:nvSpPr>
          <p:cNvPr id="39" name="圆角右箭头 38"/>
          <p:cNvSpPr/>
          <p:nvPr/>
        </p:nvSpPr>
        <p:spPr>
          <a:xfrm rot="16200000">
            <a:off x="3934435" y="3923614"/>
            <a:ext cx="1643074" cy="1000132"/>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5" name="TextBox 31"/>
          <p:cNvSpPr txBox="1"/>
          <p:nvPr/>
        </p:nvSpPr>
        <p:spPr>
          <a:xfrm>
            <a:off x="5424626" y="4745138"/>
            <a:ext cx="1752600" cy="368300"/>
          </a:xfrm>
          <a:prstGeom prst="rect">
            <a:avLst/>
          </a:prstGeom>
          <a:noFill/>
        </p:spPr>
        <p:txBody>
          <a:bodyPr wrap="square" rtlCol="0">
            <a:spAutoFit/>
          </a:bodyPr>
          <a:lstStyle/>
          <a:p>
            <a:r>
              <a:rPr lang="zh-CN" altLang="en-US" dirty="0"/>
              <a:t>仿射模型</a:t>
            </a:r>
          </a:p>
        </p:txBody>
      </p:sp>
      <p:sp>
        <p:nvSpPr>
          <p:cNvPr id="6" name="TextBox 5"/>
          <p:cNvSpPr txBox="1"/>
          <p:nvPr/>
        </p:nvSpPr>
        <p:spPr>
          <a:xfrm>
            <a:off x="370822" y="6304461"/>
            <a:ext cx="8568952" cy="461665"/>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err="1"/>
              <a:t>Fischler</a:t>
            </a:r>
            <a:r>
              <a:rPr lang="en-US" sz="1200" dirty="0"/>
              <a:t>, </a:t>
            </a:r>
            <a:r>
              <a:rPr lang="en-US" sz="1200" i="1" dirty="0"/>
              <a:t>et al</a:t>
            </a:r>
            <a:r>
              <a:rPr lang="en-US" sz="1200" dirty="0"/>
              <a:t>., </a:t>
            </a:r>
            <a:r>
              <a:rPr lang="en-US" sz="1200" b="1" dirty="0" err="1"/>
              <a:t>RAN</a:t>
            </a:r>
            <a:r>
              <a:rPr lang="en-US" sz="1200" dirty="0" err="1"/>
              <a:t>dom</a:t>
            </a:r>
            <a:r>
              <a:rPr lang="en-US" sz="1200" dirty="0"/>
              <a:t> </a:t>
            </a:r>
            <a:r>
              <a:rPr lang="en-US" sz="1200" b="1" dirty="0" err="1"/>
              <a:t>SA</a:t>
            </a:r>
            <a:r>
              <a:rPr lang="en-US" sz="1200" dirty="0" err="1"/>
              <a:t>mple</a:t>
            </a:r>
            <a:r>
              <a:rPr lang="en-US" sz="1200" dirty="0"/>
              <a:t> </a:t>
            </a:r>
            <a:r>
              <a:rPr lang="en-US" sz="1200" b="1" dirty="0"/>
              <a:t>C</a:t>
            </a:r>
            <a:r>
              <a:rPr lang="en-US" sz="1200" dirty="0"/>
              <a:t>onsensus: a paradigm for model fitting with applications to image analysis and automated cartography, </a:t>
            </a:r>
            <a:r>
              <a:rPr lang="en-US" sz="1200" i="1" dirty="0"/>
              <a:t>Comm. of the ACM</a:t>
            </a:r>
            <a:r>
              <a:rPr lang="en-US" sz="1200" dirty="0"/>
              <a:t>, 24:381-395, </a:t>
            </a:r>
            <a:r>
              <a:rPr lang="en-US" sz="1200" dirty="0" smtClean="0"/>
              <a:t>1981</a:t>
            </a:r>
            <a:r>
              <a:rPr lang="en-US" sz="1200" dirty="0"/>
              <a:t>.</a:t>
            </a:r>
          </a:p>
        </p:txBody>
      </p:sp>
    </p:spTree>
    <p:extLst>
      <p:ext uri="{BB962C8B-B14F-4D97-AF65-F5344CB8AC3E}">
        <p14:creationId xmlns:p14="http://schemas.microsoft.com/office/powerpoint/2010/main" val="175709274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38"/>
                <a:ext cx="8145747" cy="4967287"/>
              </a:xfrm>
            </p:spPr>
            <p:txBody>
              <a:bodyPr/>
              <a:lstStyle/>
              <a:p>
                <a:r>
                  <a:rPr kumimoji="0" lang="en-US" altLang="zh-CN" sz="2000" b="1" kern="1200" noProof="0" dirty="0" smtClean="0">
                    <a:ln>
                      <a:noFill/>
                    </a:ln>
                    <a:effectLst/>
                    <a:uLnTx/>
                    <a:uFillTx/>
                    <a:latin typeface="+mn-lt"/>
                    <a:cs typeface="+mn-cs"/>
                    <a:sym typeface="+mn-ea"/>
                  </a:rPr>
                  <a:t>RANSAC:</a:t>
                </a:r>
                <a:r>
                  <a:rPr kumimoji="0" lang="en-US" altLang="zh-CN" sz="2000" kern="1200" noProof="0" dirty="0">
                    <a:ln>
                      <a:noFill/>
                    </a:ln>
                    <a:effectLst/>
                    <a:uLnTx/>
                    <a:uFillTx/>
                    <a:latin typeface="+mn-lt"/>
                    <a:cs typeface="+mn-cs"/>
                    <a:sym typeface="+mn-ea"/>
                  </a:rPr>
                  <a:t> </a:t>
                </a:r>
              </a:p>
              <a:p>
                <a:pPr lvl="1"/>
                <a:r>
                  <a:rPr kumimoji="0" lang="zh-CN" altLang="en-US" sz="1800" kern="1200" noProof="0" dirty="0">
                    <a:ln>
                      <a:noFill/>
                    </a:ln>
                    <a:effectLst/>
                    <a:uLnTx/>
                    <a:uFillTx/>
                    <a:latin typeface="+mn-lt"/>
                    <a:cs typeface="+mn-cs"/>
                    <a:sym typeface="+mn-ea"/>
                  </a:rPr>
                  <a:t>通过正确匹配点对估计仿射模型来排除错误匹配点对</a:t>
                </a:r>
              </a:p>
              <a:p>
                <a:pPr lvl="1"/>
                <a:r>
                  <a:rPr kumimoji="0" lang="en-US" altLang="zh-CN" sz="1800" kern="1200" noProof="0" dirty="0">
                    <a:ln>
                      <a:noFill/>
                    </a:ln>
                    <a:effectLst/>
                    <a:uLnTx/>
                    <a:uFillTx/>
                    <a:latin typeface="+mn-lt"/>
                    <a:cs typeface="+mn-cs"/>
                    <a:sym typeface="+mn-ea"/>
                  </a:rPr>
                  <a:t>inliers</a:t>
                </a:r>
                <a:r>
                  <a:rPr kumimoji="0" lang="zh-CN" altLang="en-US" sz="1800" kern="1200" noProof="0" dirty="0">
                    <a:ln>
                      <a:noFill/>
                    </a:ln>
                    <a:effectLst/>
                    <a:uLnTx/>
                    <a:uFillTx/>
                    <a:latin typeface="+mn-lt"/>
                    <a:cs typeface="+mn-cs"/>
                    <a:sym typeface="+mn-ea"/>
                  </a:rPr>
                  <a:t>：正确的匹配点对</a:t>
                </a:r>
              </a:p>
              <a:p>
                <a:pPr lvl="1"/>
                <a:r>
                  <a:rPr kumimoji="0" lang="en-US" altLang="zh-CN" sz="1800" kern="1200" noProof="0" dirty="0">
                    <a:ln>
                      <a:noFill/>
                    </a:ln>
                    <a:effectLst/>
                    <a:uLnTx/>
                    <a:uFillTx/>
                    <a:latin typeface="+mn-lt"/>
                    <a:cs typeface="+mn-cs"/>
                    <a:sym typeface="+mn-ea"/>
                  </a:rPr>
                  <a:t>outliers</a:t>
                </a:r>
                <a:r>
                  <a:rPr kumimoji="0" lang="zh-CN" altLang="en-US" sz="1800" kern="1200" noProof="0" dirty="0">
                    <a:ln>
                      <a:noFill/>
                    </a:ln>
                    <a:effectLst/>
                    <a:uLnTx/>
                    <a:uFillTx/>
                    <a:latin typeface="+mn-lt"/>
                    <a:cs typeface="+mn-cs"/>
                    <a:sym typeface="+mn-ea"/>
                  </a:rPr>
                  <a:t>：错误的匹配点对</a:t>
                </a:r>
                <a:endParaRPr kumimoji="0" lang="en-US" altLang="zh-CN" sz="1800" kern="1200" noProof="0" dirty="0">
                  <a:ln>
                    <a:noFill/>
                  </a:ln>
                  <a:effectLst/>
                  <a:uLnTx/>
                  <a:uFillTx/>
                  <a:latin typeface="+mn-lt"/>
                  <a:cs typeface="+mn-cs"/>
                  <a:sym typeface="+mn-ea"/>
                </a:endParaRPr>
              </a:p>
              <a:p>
                <a:r>
                  <a:rPr lang="en-US" sz="2000" b="1" dirty="0" err="1">
                    <a:sym typeface="+mn-ea"/>
                  </a:rPr>
                  <a:t>RAN</a:t>
                </a:r>
                <a:r>
                  <a:rPr lang="en-US" sz="2000" dirty="0" err="1">
                    <a:sym typeface="+mn-ea"/>
                  </a:rPr>
                  <a:t>dom</a:t>
                </a:r>
                <a:r>
                  <a:rPr lang="en-US" sz="2000" dirty="0">
                    <a:sym typeface="+mn-ea"/>
                  </a:rPr>
                  <a:t> </a:t>
                </a:r>
                <a:r>
                  <a:rPr lang="en-US" sz="2000" b="1" dirty="0" err="1">
                    <a:sym typeface="+mn-ea"/>
                  </a:rPr>
                  <a:t>SA</a:t>
                </a:r>
                <a:r>
                  <a:rPr lang="en-US" sz="2000" dirty="0" err="1">
                    <a:sym typeface="+mn-ea"/>
                  </a:rPr>
                  <a:t>mple</a:t>
                </a:r>
                <a:r>
                  <a:rPr lang="en-US" sz="2000" dirty="0">
                    <a:sym typeface="+mn-ea"/>
                  </a:rPr>
                  <a:t> </a:t>
                </a:r>
                <a:r>
                  <a:rPr lang="en-US" sz="2000" b="1" dirty="0">
                    <a:sym typeface="+mn-ea"/>
                  </a:rPr>
                  <a:t>C</a:t>
                </a:r>
                <a:r>
                  <a:rPr lang="en-US" sz="2000" dirty="0">
                    <a:sym typeface="+mn-ea"/>
                  </a:rPr>
                  <a:t>onsensus (RANSAC)</a:t>
                </a:r>
                <a:r>
                  <a:rPr lang="zh-CN" altLang="en-US" sz="2000" dirty="0">
                    <a:sym typeface="+mn-ea"/>
                  </a:rPr>
                  <a:t>的先验条件</a:t>
                </a:r>
              </a:p>
              <a:p>
                <a:pPr lvl="1"/>
                <a:r>
                  <a:rPr lang="zh-CN" altLang="en-US" sz="1800" dirty="0">
                    <a:sym typeface="+mn-ea"/>
                  </a:rPr>
                  <a:t>原始数据由</a:t>
                </a:r>
                <a:r>
                  <a:rPr lang="en-US" altLang="zh-CN" sz="1800" dirty="0">
                    <a:sym typeface="+mn-ea"/>
                  </a:rPr>
                  <a:t>inliers</a:t>
                </a:r>
                <a:r>
                  <a:rPr lang="zh-CN" altLang="en-US" sz="1800" dirty="0">
                    <a:sym typeface="+mn-ea"/>
                  </a:rPr>
                  <a:t>和</a:t>
                </a:r>
                <a:r>
                  <a:rPr lang="en-US" altLang="zh-CN" sz="1800" dirty="0">
                    <a:sym typeface="+mn-ea"/>
                  </a:rPr>
                  <a:t>outliers</a:t>
                </a:r>
                <a:r>
                  <a:rPr lang="zh-CN" altLang="en-US" sz="1800" dirty="0">
                    <a:sym typeface="+mn-ea"/>
                  </a:rPr>
                  <a:t>组成</a:t>
                </a:r>
              </a:p>
              <a:p>
                <a:pPr lvl="1"/>
                <a:r>
                  <a:rPr kumimoji="0" lang="en-US" altLang="zh-CN" sz="1800" kern="1200" noProof="0" dirty="0">
                    <a:ln>
                      <a:noFill/>
                    </a:ln>
                    <a:effectLst/>
                    <a:uLnTx/>
                    <a:uFillTx/>
                    <a:latin typeface="+mn-lt"/>
                    <a:cs typeface="+mn-cs"/>
                    <a:sym typeface="+mn-ea"/>
                  </a:rPr>
                  <a:t>inliers</a:t>
                </a:r>
                <a:r>
                  <a:rPr kumimoji="0" lang="zh-CN" altLang="en-US" sz="1800" kern="1200" noProof="0" dirty="0">
                    <a:ln>
                      <a:noFill/>
                    </a:ln>
                    <a:effectLst/>
                    <a:uLnTx/>
                    <a:uFillTx/>
                    <a:latin typeface="+mn-lt"/>
                    <a:cs typeface="+mn-cs"/>
                    <a:sym typeface="+mn-ea"/>
                  </a:rPr>
                  <a:t>的子集可以正确的估计图像间的仿射变换</a:t>
                </a:r>
                <a:endParaRPr lang="zh-CN" altLang="en-US" sz="1800" dirty="0">
                  <a:sym typeface="+mn-ea"/>
                </a:endParaRPr>
              </a:p>
              <a:p>
                <a:r>
                  <a:rPr lang="zh-CN" altLang="en-US" sz="2000" dirty="0">
                    <a:sym typeface="+mn-ea"/>
                  </a:rPr>
                  <a:t>通过</a:t>
                </a:r>
                <a:r>
                  <a:rPr lang="en-US" altLang="zh-CN" sz="2000" dirty="0">
                    <a:sym typeface="+mn-ea"/>
                  </a:rPr>
                  <a:t>RANSAC</a:t>
                </a:r>
                <a:r>
                  <a:rPr lang="zh-CN" altLang="en-US" sz="2000" dirty="0">
                    <a:sym typeface="+mn-ea"/>
                  </a:rPr>
                  <a:t>估计仿射变换</a:t>
                </a:r>
              </a:p>
              <a:p>
                <a:pPr marL="457200" lvl="1" indent="0">
                  <a:spcBef>
                    <a:spcPts val="600"/>
                  </a:spcBef>
                  <a:buClr>
                    <a:schemeClr val="accent1"/>
                  </a:buClr>
                  <a:buSzPct val="50000"/>
                  <a:buFont typeface="Wingdings" panose="05000000000000000000" charset="0"/>
                  <a:buNone/>
                </a:pPr>
                <a:r>
                  <a:rPr lang="en-US" altLang="zh-CN" sz="1400" dirty="0" smtClean="0">
                    <a:sym typeface="+mn-ea"/>
                  </a:rPr>
                  <a:t>1</a:t>
                </a:r>
                <a:r>
                  <a:rPr lang="en-US" altLang="zh-CN" sz="1400" dirty="0">
                    <a:sym typeface="+mn-ea"/>
                  </a:rPr>
                  <a:t>.</a:t>
                </a:r>
                <a:r>
                  <a:rPr lang="zh-CN" altLang="en-US" sz="1400" dirty="0">
                    <a:sym typeface="+mn-ea"/>
                  </a:rPr>
                  <a:t>迭代的随机选取匹配点对当作假设的</a:t>
                </a:r>
                <a:r>
                  <a:rPr lang="en-US" sz="1400" i="1" dirty="0">
                    <a:sym typeface="+mn-ea"/>
                  </a:rPr>
                  <a:t>inliers</a:t>
                </a:r>
                <a:r>
                  <a:rPr lang="en-US" sz="1400" dirty="0">
                    <a:sym typeface="+mn-ea"/>
                  </a:rPr>
                  <a:t> </a:t>
                </a:r>
                <a:endParaRPr lang="en-US" sz="1400" dirty="0" smtClean="0">
                  <a:sym typeface="+mn-ea"/>
                </a:endParaRPr>
              </a:p>
              <a:p>
                <a:pPr marL="457200" lvl="1" indent="0">
                  <a:spcBef>
                    <a:spcPct val="20000"/>
                  </a:spcBef>
                  <a:buClr>
                    <a:schemeClr val="accent1"/>
                  </a:buClr>
                  <a:buSzPct val="50000"/>
                  <a:buFont typeface="Wingdings" panose="05000000000000000000" charset="0"/>
                  <a:buNone/>
                </a:pPr>
                <a:r>
                  <a:rPr lang="en-US" altLang="zh-CN" sz="1400" dirty="0" smtClean="0">
                    <a:sym typeface="+mn-ea"/>
                  </a:rPr>
                  <a:t>2</a:t>
                </a:r>
                <a:r>
                  <a:rPr lang="en-US" altLang="zh-CN" sz="1400" dirty="0">
                    <a:sym typeface="+mn-ea"/>
                  </a:rPr>
                  <a:t>.</a:t>
                </a:r>
                <a:r>
                  <a:rPr lang="zh-CN" altLang="en-US" sz="1400" dirty="0">
                    <a:sym typeface="+mn-ea"/>
                  </a:rPr>
                  <a:t>根据假设的</a:t>
                </a:r>
                <a:r>
                  <a:rPr lang="en-US" altLang="zh-CN" sz="1400" dirty="0">
                    <a:sym typeface="+mn-ea"/>
                  </a:rPr>
                  <a:t>inliers</a:t>
                </a:r>
                <a:r>
                  <a:rPr lang="zh-CN" altLang="en-US" sz="1400" dirty="0">
                    <a:sym typeface="+mn-ea"/>
                  </a:rPr>
                  <a:t>计算一个仿射</a:t>
                </a:r>
                <a:r>
                  <a:rPr lang="zh-CN" altLang="en-US" sz="1400" dirty="0" smtClean="0">
                    <a:sym typeface="+mn-ea"/>
                  </a:rPr>
                  <a:t>模型</a:t>
                </a:r>
                <a:endParaRPr lang="en-US" altLang="zh-CN" sz="1400" dirty="0">
                  <a:sym typeface="+mn-ea"/>
                </a:endParaRPr>
              </a:p>
              <a:p>
                <a:pPr marL="457200" lvl="1" indent="0">
                  <a:spcBef>
                    <a:spcPct val="20000"/>
                  </a:spcBef>
                  <a:buClr>
                    <a:schemeClr val="accent1"/>
                  </a:buClr>
                  <a:buSzPct val="50000"/>
                  <a:buFont typeface="Wingdings" panose="05000000000000000000" charset="0"/>
                  <a:buNone/>
                </a:pPr>
                <a:r>
                  <a:rPr lang="en-US" altLang="zh-CN" sz="1400" dirty="0" smtClean="0">
                    <a:sym typeface="+mn-ea"/>
                  </a:rPr>
                  <a:t>3.</a:t>
                </a:r>
                <a:r>
                  <a:rPr lang="zh-CN" altLang="en-US" sz="1400" dirty="0">
                    <a:sym typeface="+mn-ea"/>
                  </a:rPr>
                  <a:t>其他数据点根据上述的仿射模型判断是否是</a:t>
                </a:r>
                <a:r>
                  <a:rPr lang="en-US" sz="1400" i="1" dirty="0">
                    <a:sym typeface="+mn-ea"/>
                  </a:rPr>
                  <a:t>inliers</a:t>
                </a:r>
                <a:r>
                  <a:rPr lang="en-US" sz="1400" dirty="0">
                    <a:sym typeface="+mn-ea"/>
                  </a:rPr>
                  <a:t> </a:t>
                </a:r>
              </a:p>
              <a:p>
                <a:pPr marL="457200" lvl="1" indent="0">
                  <a:spcBef>
                    <a:spcPct val="20000"/>
                  </a:spcBef>
                  <a:buClr>
                    <a:schemeClr val="accent1"/>
                  </a:buClr>
                  <a:buSzPct val="50000"/>
                  <a:buFont typeface="Wingdings" panose="05000000000000000000" charset="0"/>
                  <a:buNone/>
                </a:pPr>
                <a:r>
                  <a:rPr lang="en-US" altLang="zh-CN" sz="1400" dirty="0" smtClean="0">
                    <a:sym typeface="+mn-ea"/>
                  </a:rPr>
                  <a:t>4</a:t>
                </a:r>
                <a:r>
                  <a:rPr lang="en-US" altLang="zh-CN" sz="1400" dirty="0">
                    <a:sym typeface="+mn-ea"/>
                  </a:rPr>
                  <a:t>.</a:t>
                </a:r>
                <a:r>
                  <a:rPr lang="zh-CN" altLang="en-US" sz="1400" dirty="0">
                    <a:sym typeface="+mn-ea"/>
                  </a:rPr>
                  <a:t>通过所有的</a:t>
                </a:r>
                <a:r>
                  <a:rPr lang="en-US" altLang="zh-CN" sz="1400" dirty="0">
                    <a:sym typeface="+mn-ea"/>
                  </a:rPr>
                  <a:t>inliers</a:t>
                </a:r>
                <a:r>
                  <a:rPr lang="zh-CN" altLang="en-US" sz="1400" dirty="0">
                    <a:sym typeface="+mn-ea"/>
                  </a:rPr>
                  <a:t>重新估计仿射</a:t>
                </a:r>
                <a:r>
                  <a:rPr lang="zh-CN" altLang="en-US" sz="1400" dirty="0" smtClean="0">
                    <a:sym typeface="+mn-ea"/>
                  </a:rPr>
                  <a:t>模型</a:t>
                </a:r>
                <a:endParaRPr lang="en-US" altLang="zh-CN" sz="1400" dirty="0" smtClean="0">
                  <a:sym typeface="+mn-ea"/>
                </a:endParaRPr>
              </a:p>
              <a:p>
                <a:pPr marL="457200" lvl="1" indent="0">
                  <a:spcBef>
                    <a:spcPct val="20000"/>
                  </a:spcBef>
                  <a:buClr>
                    <a:schemeClr val="accent1"/>
                  </a:buClr>
                  <a:buSzPct val="50000"/>
                  <a:buFont typeface="Wingdings" panose="05000000000000000000" charset="0"/>
                  <a:buNone/>
                </a:pPr>
                <a:r>
                  <a:rPr lang="en-US" altLang="zh-CN" sz="1400" dirty="0" smtClean="0">
                    <a:sym typeface="+mn-ea"/>
                  </a:rPr>
                  <a:t>5</a:t>
                </a:r>
                <a:r>
                  <a:rPr lang="en-US" altLang="zh-CN" sz="1400" dirty="0">
                    <a:sym typeface="+mn-ea"/>
                  </a:rPr>
                  <a:t>.</a:t>
                </a:r>
                <a:r>
                  <a:rPr lang="zh-CN" altLang="en-US" sz="1400" dirty="0">
                    <a:sym typeface="+mn-ea"/>
                  </a:rPr>
                  <a:t>通过所有的匹配点对与模型的拟合程度计算误差</a:t>
                </a:r>
                <a:endParaRPr lang="zh-CN" altLang="en-US" sz="1600" dirty="0">
                  <a:sym typeface="+mn-ea"/>
                </a:endParaRPr>
              </a:p>
              <a:p>
                <a:pPr>
                  <a:spcBef>
                    <a:spcPts val="1200"/>
                  </a:spcBef>
                </a:pPr>
                <a:r>
                  <a:rPr lang="zh-CN" altLang="en-US" sz="2000" dirty="0" smtClean="0">
                    <a:solidFill>
                      <a:srgbClr val="FF0000"/>
                    </a:solidFill>
                    <a:sym typeface="+mn-ea"/>
                  </a:rPr>
                  <a:t>缺点</a:t>
                </a:r>
                <a:r>
                  <a:rPr lang="zh-CN" altLang="en-US" sz="2000" dirty="0">
                    <a:solidFill>
                      <a:srgbClr val="FF0000"/>
                    </a:solidFill>
                    <a:sym typeface="+mn-ea"/>
                  </a:rPr>
                  <a:t>：由于随机采样点对估计模型要重复多次导致计算量大</a:t>
                </a:r>
                <a:r>
                  <a:rPr lang="zh-CN" altLang="en-US" sz="2000" dirty="0" smtClean="0">
                    <a:solidFill>
                      <a:srgbClr val="FF0000"/>
                    </a:solidFill>
                    <a:sym typeface="+mn-ea"/>
                  </a:rPr>
                  <a:t>，计算复杂度为</a:t>
                </a:r>
                <a14:m>
                  <m:oMath xmlns:m="http://schemas.openxmlformats.org/officeDocument/2006/math">
                    <m:r>
                      <a:rPr lang="en-US" altLang="zh-CN" sz="2000" b="0" i="1" smtClean="0">
                        <a:solidFill>
                          <a:srgbClr val="FF0000"/>
                        </a:solidFill>
                        <a:latin typeface="Cambria Math" panose="02040503050406030204" pitchFamily="18" charset="0"/>
                        <a:sym typeface="+mn-ea"/>
                      </a:rPr>
                      <m:t>𝑂</m:t>
                    </m:r>
                    <m:r>
                      <a:rPr lang="en-US" altLang="zh-CN" sz="2000" b="0" i="1" smtClean="0">
                        <a:solidFill>
                          <a:srgbClr val="FF0000"/>
                        </a:solidFill>
                        <a:latin typeface="Cambria Math" panose="02040503050406030204" pitchFamily="18" charset="0"/>
                        <a:sym typeface="+mn-ea"/>
                      </a:rPr>
                      <m:t>(</m:t>
                    </m:r>
                    <m:sSup>
                      <m:sSupPr>
                        <m:ctrlPr>
                          <a:rPr lang="en-US" altLang="zh-CN" sz="2000" b="0" i="1" smtClean="0">
                            <a:solidFill>
                              <a:srgbClr val="FF0000"/>
                            </a:solidFill>
                            <a:latin typeface="Cambria Math" panose="02040503050406030204" pitchFamily="18" charset="0"/>
                            <a:sym typeface="+mn-ea"/>
                          </a:rPr>
                        </m:ctrlPr>
                      </m:sSupPr>
                      <m:e>
                        <m:r>
                          <a:rPr lang="en-US" altLang="zh-CN" sz="2000" b="0" i="1" smtClean="0">
                            <a:solidFill>
                              <a:srgbClr val="FF0000"/>
                            </a:solidFill>
                            <a:latin typeface="Cambria Math" panose="02040503050406030204" pitchFamily="18" charset="0"/>
                            <a:sym typeface="+mn-ea"/>
                          </a:rPr>
                          <m:t>𝑁</m:t>
                        </m:r>
                      </m:e>
                      <m:sup>
                        <m:r>
                          <a:rPr lang="en-US" altLang="zh-CN" sz="2000" b="0" i="1" smtClean="0">
                            <a:solidFill>
                              <a:srgbClr val="FF0000"/>
                            </a:solidFill>
                            <a:latin typeface="Cambria Math" panose="02040503050406030204" pitchFamily="18" charset="0"/>
                            <a:sym typeface="+mn-ea"/>
                          </a:rPr>
                          <m:t>3</m:t>
                        </m:r>
                      </m:sup>
                    </m:sSup>
                    <m:r>
                      <a:rPr lang="en-US" altLang="zh-CN" sz="2000" b="0" i="1" smtClean="0">
                        <a:solidFill>
                          <a:srgbClr val="FF0000"/>
                        </a:solidFill>
                        <a:latin typeface="Cambria Math" panose="02040503050406030204" pitchFamily="18" charset="0"/>
                        <a:sym typeface="+mn-ea"/>
                      </a:rPr>
                      <m:t>)</m:t>
                    </m:r>
                  </m:oMath>
                </a14:m>
                <a:endParaRPr lang="zh-CN" altLang="en-US" sz="2000" dirty="0">
                  <a:solidFill>
                    <a:srgbClr val="FF0000"/>
                  </a:solidFill>
                  <a:sym typeface="+mn-ea"/>
                </a:endParaRPr>
              </a:p>
              <a:p>
                <a:endParaRPr lang="zh-CN" altLang="en-US" dirty="0">
                  <a:sym typeface="+mn-ea"/>
                </a:endParaRPr>
              </a:p>
              <a:p>
                <a:pPr lvl="1"/>
                <a:endParaRPr kumimoji="0" lang="en-US" altLang="zh-CN" kern="1200" noProof="0" dirty="0">
                  <a:ln>
                    <a:noFill/>
                  </a:ln>
                  <a:effectLst/>
                  <a:uLnTx/>
                  <a:uFillTx/>
                  <a:latin typeface="+mn-lt"/>
                  <a:cs typeface="+mn-cs"/>
                  <a:sym typeface="+mn-ea"/>
                </a:endParaRPr>
              </a:p>
              <a:p>
                <a:pPr lvl="1"/>
                <a:endParaRPr kumimoji="0" lang="zh-CN" altLang="en-US" kern="1200" noProof="0" dirty="0">
                  <a:ln>
                    <a:noFill/>
                  </a:ln>
                  <a:effectLst/>
                  <a:uLnTx/>
                  <a:uFillTx/>
                  <a:latin typeface="+mn-lt"/>
                  <a:cs typeface="+mn-cs"/>
                  <a:sym typeface="+mn-ea"/>
                </a:endParaRPr>
              </a:p>
              <a:p>
                <a:pPr lvl="1"/>
                <a:endParaRPr kumimoji="0" lang="zh-CN" altLang="en-US" kern="1200" noProof="0" dirty="0">
                  <a:ln>
                    <a:noFill/>
                  </a:ln>
                  <a:effectLst/>
                  <a:uLnTx/>
                  <a:uFillTx/>
                  <a:latin typeface="+mn-lt"/>
                  <a:cs typeface="+mn-cs"/>
                  <a:sym typeface="+mn-ea"/>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38"/>
                <a:ext cx="8145747" cy="4967287"/>
              </a:xfrm>
              <a:blipFill>
                <a:blip r:embed="rId4"/>
                <a:stretch>
                  <a:fillRect l="-674" t="-613"/>
                </a:stretch>
              </a:blipFill>
            </p:spPr>
            <p:txBody>
              <a:bodyPr/>
              <a:lstStyle/>
              <a:p>
                <a:r>
                  <a:rPr lang="zh-CN" altLang="en-US">
                    <a:noFill/>
                  </a:rPr>
                  <a:t> </a:t>
                </a:r>
              </a:p>
            </p:txBody>
          </p:sp>
        </mc:Fallback>
      </mc:AlternateContent>
      <p:graphicFrame>
        <p:nvGraphicFramePr>
          <p:cNvPr id="56322" name="Object 2"/>
          <p:cNvGraphicFramePr>
            <a:graphicFrameLocks noChangeAspect="1"/>
          </p:cNvGraphicFramePr>
          <p:nvPr>
            <p:extLst/>
          </p:nvPr>
        </p:nvGraphicFramePr>
        <p:xfrm>
          <a:off x="5856270" y="4261415"/>
          <a:ext cx="2166630" cy="695393"/>
        </p:xfrm>
        <a:graphic>
          <a:graphicData uri="http://schemas.openxmlformats.org/presentationml/2006/ole">
            <mc:AlternateContent xmlns:mc="http://schemas.openxmlformats.org/markup-compatibility/2006">
              <mc:Choice xmlns:v="urn:schemas-microsoft-com:vml" Requires="v">
                <p:oleObj spid="_x0000_s18470" name="公式" r:id="rId5" imgW="1511300" imgH="419100" progId="Equation.3">
                  <p:embed/>
                </p:oleObj>
              </mc:Choice>
              <mc:Fallback>
                <p:oleObj name="公式" r:id="rId5" imgW="1511300" imgH="419100" progId="Equation.3">
                  <p:embed/>
                  <p:pic>
                    <p:nvPicPr>
                      <p:cNvPr id="5632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6270" y="4261415"/>
                        <a:ext cx="2166630" cy="695393"/>
                      </a:xfrm>
                      <a:prstGeom prst="rect">
                        <a:avLst/>
                      </a:prstGeom>
                      <a:solidFill>
                        <a:schemeClr val="bg1"/>
                      </a:solidFill>
                    </p:spPr>
                  </p:pic>
                </p:oleObj>
              </mc:Fallback>
            </mc:AlternateContent>
          </a:graphicData>
        </a:graphic>
      </p:graphicFrame>
      <p:sp>
        <p:nvSpPr>
          <p:cNvPr id="2" name="标题 1"/>
          <p:cNvSpPr>
            <a:spLocks noGrp="1"/>
          </p:cNvSpPr>
          <p:nvPr>
            <p:ph type="title"/>
          </p:nvPr>
        </p:nvSpPr>
        <p:spPr/>
        <p:txBody>
          <a:bodyPr/>
          <a:lstStyle/>
          <a:p>
            <a:r>
              <a:rPr lang="zh-CN" altLang="en-US" dirty="0"/>
              <a:t/>
            </a:r>
            <a:br>
              <a:rPr lang="zh-CN" altLang="en-US" dirty="0"/>
            </a:br>
            <a:r>
              <a:rPr lang="zh-CN" altLang="en-US" dirty="0"/>
              <a:t>几何</a:t>
            </a:r>
            <a:r>
              <a:rPr lang="zh-CN" altLang="en-US" dirty="0" smtClean="0"/>
              <a:t>校验</a:t>
            </a:r>
            <a:r>
              <a:rPr lang="en-US" altLang="zh-CN" dirty="0"/>
              <a:t>(1): RANSAC</a:t>
            </a:r>
          </a:p>
        </p:txBody>
      </p:sp>
      <p:sp>
        <p:nvSpPr>
          <p:cNvPr id="6" name="TextBox 5"/>
          <p:cNvSpPr txBox="1"/>
          <p:nvPr/>
        </p:nvSpPr>
        <p:spPr>
          <a:xfrm>
            <a:off x="290699" y="6322367"/>
            <a:ext cx="8568952" cy="461665"/>
          </a:xfrm>
          <a:prstGeom prst="rect">
            <a:avLst/>
          </a:prstGeom>
          <a:noFill/>
        </p:spPr>
        <p:txBody>
          <a:bodyPr wrap="square" rtlCol="0">
            <a:spAutoFit/>
          </a:bodyPr>
          <a:lstStyle/>
          <a:p>
            <a:pPr algn="just"/>
            <a:r>
              <a:rPr lang="en-US" sz="1200" dirty="0" err="1"/>
              <a:t>Fischler</a:t>
            </a:r>
            <a:r>
              <a:rPr lang="en-US" sz="1200" dirty="0"/>
              <a:t>, </a:t>
            </a:r>
            <a:r>
              <a:rPr lang="en-US" sz="1200" i="1" dirty="0"/>
              <a:t>et al</a:t>
            </a:r>
            <a:r>
              <a:rPr lang="en-US" sz="1200" dirty="0"/>
              <a:t>., </a:t>
            </a:r>
            <a:r>
              <a:rPr lang="en-US" sz="1200" b="1" dirty="0" err="1"/>
              <a:t>RAN</a:t>
            </a:r>
            <a:r>
              <a:rPr lang="en-US" sz="1200" dirty="0" err="1"/>
              <a:t>dom</a:t>
            </a:r>
            <a:r>
              <a:rPr lang="en-US" sz="1200" dirty="0"/>
              <a:t> </a:t>
            </a:r>
            <a:r>
              <a:rPr lang="en-US" sz="1200" b="1" dirty="0" err="1"/>
              <a:t>SA</a:t>
            </a:r>
            <a:r>
              <a:rPr lang="en-US" sz="1200" dirty="0" err="1"/>
              <a:t>mple</a:t>
            </a:r>
            <a:r>
              <a:rPr lang="en-US" sz="1200" dirty="0"/>
              <a:t> </a:t>
            </a:r>
            <a:r>
              <a:rPr lang="en-US" sz="1200" b="1" dirty="0"/>
              <a:t>C</a:t>
            </a:r>
            <a:r>
              <a:rPr lang="en-US" sz="1200" dirty="0"/>
              <a:t>onsensus: a paradigm for model fitting with applications to image analysis and automated cartography, </a:t>
            </a:r>
            <a:r>
              <a:rPr lang="en-US" sz="1200" i="1" dirty="0"/>
              <a:t>Comm. of the ACM</a:t>
            </a:r>
            <a:r>
              <a:rPr lang="en-US" sz="1200" dirty="0"/>
              <a:t>, 24:381-395, 1981 </a:t>
            </a:r>
          </a:p>
        </p:txBody>
      </p:sp>
    </p:spTree>
    <p:extLst>
      <p:ext uri="{BB962C8B-B14F-4D97-AF65-F5344CB8AC3E}">
        <p14:creationId xmlns:p14="http://schemas.microsoft.com/office/powerpoint/2010/main" val="375040619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几何</a:t>
            </a:r>
            <a:r>
              <a:rPr lang="zh-CN" altLang="en-US" dirty="0" smtClean="0"/>
              <a:t>校验</a:t>
            </a:r>
            <a:r>
              <a:rPr lang="en-US" altLang="zh-CN" dirty="0" smtClean="0"/>
              <a:t>(2): </a:t>
            </a:r>
            <a:r>
              <a:rPr lang="zh-CN" altLang="en-US" dirty="0" smtClean="0"/>
              <a:t>空间编码</a:t>
            </a:r>
            <a:r>
              <a:rPr lang="en-US" altLang="zh-CN" dirty="0" smtClean="0"/>
              <a:t>(Spatial Coding)</a:t>
            </a:r>
            <a:endParaRPr lang="zh-CN" altLang="en-US" dirty="0"/>
          </a:p>
        </p:txBody>
      </p:sp>
      <p:pic>
        <p:nvPicPr>
          <p:cNvPr id="51208" name="Picture 8" descr="axis"/>
          <p:cNvPicPr>
            <a:picLocks noChangeAspect="1" noChangeArrowheads="1"/>
          </p:cNvPicPr>
          <p:nvPr/>
        </p:nvPicPr>
        <p:blipFill>
          <a:blip r:embed="rId5" cstate="print"/>
          <a:srcRect/>
          <a:stretch>
            <a:fillRect/>
          </a:stretch>
        </p:blipFill>
        <p:spPr bwMode="auto">
          <a:xfrm>
            <a:off x="1210741" y="4232099"/>
            <a:ext cx="1075243" cy="1440000"/>
          </a:xfrm>
          <a:prstGeom prst="rect">
            <a:avLst/>
          </a:prstGeom>
          <a:noFill/>
          <a:ln w="9525">
            <a:noFill/>
            <a:miter lim="800000"/>
            <a:headEnd/>
            <a:tailEnd/>
          </a:ln>
        </p:spPr>
      </p:pic>
      <p:sp>
        <p:nvSpPr>
          <p:cNvPr id="51212" name="Rectangle 1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1211" name="Object 11"/>
          <p:cNvGraphicFramePr>
            <a:graphicFrameLocks noChangeAspect="1"/>
          </p:cNvGraphicFramePr>
          <p:nvPr/>
        </p:nvGraphicFramePr>
        <p:xfrm>
          <a:off x="6143636" y="3405669"/>
          <a:ext cx="2224087" cy="2903537"/>
        </p:xfrm>
        <a:graphic>
          <a:graphicData uri="http://schemas.openxmlformats.org/presentationml/2006/ole">
            <mc:AlternateContent xmlns:mc="http://schemas.openxmlformats.org/markup-compatibility/2006">
              <mc:Choice xmlns:v="urn:schemas-microsoft-com:vml" Requires="v">
                <p:oleObj spid="_x0000_s19566" name="公式" r:id="rId6" imgW="1193800" imgH="1562100" progId="Equation.3">
                  <p:embed/>
                </p:oleObj>
              </mc:Choice>
              <mc:Fallback>
                <p:oleObj name="公式" r:id="rId6" imgW="1193800" imgH="1562100" progId="Equation.3">
                  <p:embed/>
                  <p:pic>
                    <p:nvPicPr>
                      <p:cNvPr id="5121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36" y="3405669"/>
                        <a:ext cx="2224087" cy="290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3" name="Object 13"/>
          <p:cNvGraphicFramePr>
            <a:graphicFrameLocks noChangeAspect="1"/>
          </p:cNvGraphicFramePr>
          <p:nvPr/>
        </p:nvGraphicFramePr>
        <p:xfrm>
          <a:off x="323528" y="2282953"/>
          <a:ext cx="3312368" cy="936541"/>
        </p:xfrm>
        <a:graphic>
          <a:graphicData uri="http://schemas.openxmlformats.org/presentationml/2006/ole">
            <mc:AlternateContent xmlns:mc="http://schemas.openxmlformats.org/markup-compatibility/2006">
              <mc:Choice xmlns:v="urn:schemas-microsoft-com:vml" Requires="v">
                <p:oleObj spid="_x0000_s19567" name="Equation" r:id="rId8" imgW="1701800" imgH="482600" progId="Equation.3">
                  <p:embed/>
                </p:oleObj>
              </mc:Choice>
              <mc:Fallback>
                <p:oleObj name="Equation" r:id="rId8" imgW="1701800" imgH="482600" progId="Equation.3">
                  <p:embed/>
                  <p:pic>
                    <p:nvPicPr>
                      <p:cNvPr id="5121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528" y="2282953"/>
                        <a:ext cx="3312368" cy="936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4" name="Object 14"/>
          <p:cNvGraphicFramePr>
            <a:graphicFrameLocks noChangeAspect="1"/>
          </p:cNvGraphicFramePr>
          <p:nvPr/>
        </p:nvGraphicFramePr>
        <p:xfrm>
          <a:off x="4743451" y="2309300"/>
          <a:ext cx="3068909" cy="885941"/>
        </p:xfrm>
        <a:graphic>
          <a:graphicData uri="http://schemas.openxmlformats.org/presentationml/2006/ole">
            <mc:AlternateContent xmlns:mc="http://schemas.openxmlformats.org/markup-compatibility/2006">
              <mc:Choice xmlns:v="urn:schemas-microsoft-com:vml" Requires="v">
                <p:oleObj spid="_x0000_s19568" name="Equation" r:id="rId10" imgW="1676400" imgH="482600" progId="Equation.3">
                  <p:embed/>
                </p:oleObj>
              </mc:Choice>
              <mc:Fallback>
                <p:oleObj name="Equation" r:id="rId10" imgW="1676400" imgH="482600" progId="Equation.3">
                  <p:embed/>
                  <p:pic>
                    <p:nvPicPr>
                      <p:cNvPr id="51214"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3451" y="2309300"/>
                        <a:ext cx="3068909" cy="885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内容占位符 2"/>
          <p:cNvSpPr>
            <a:spLocks noGrp="1"/>
          </p:cNvSpPr>
          <p:nvPr>
            <p:ph idx="1"/>
          </p:nvPr>
        </p:nvSpPr>
        <p:spPr>
          <a:xfrm>
            <a:off x="457200" y="1246242"/>
            <a:ext cx="8229600" cy="1257295"/>
          </a:xfrm>
        </p:spPr>
        <p:txBody>
          <a:bodyPr>
            <a:normAutofit/>
          </a:bodyPr>
          <a:lstStyle/>
          <a:p>
            <a:r>
              <a:rPr lang="zh-CN" altLang="en-US" sz="2800" b="1" dirty="0"/>
              <a:t>核心思想</a:t>
            </a:r>
            <a:r>
              <a:rPr lang="en-US" altLang="zh-CN" sz="2800" b="1" dirty="0"/>
              <a:t>: </a:t>
            </a:r>
            <a:r>
              <a:rPr lang="zh-CN" altLang="en-US" sz="2800" b="1" dirty="0"/>
              <a:t>建立空间编码矩阵</a:t>
            </a:r>
            <a:endParaRPr lang="en-US" altLang="zh-CN" sz="2800" dirty="0"/>
          </a:p>
          <a:p>
            <a:pPr lvl="1"/>
            <a:r>
              <a:rPr lang="zh-CN" altLang="en-US" sz="2400" dirty="0"/>
              <a:t>匹配</a:t>
            </a:r>
            <a:r>
              <a:rPr lang="zh-CN" altLang="en-US" sz="2400" dirty="0" smtClean="0"/>
              <a:t>特征的</a:t>
            </a:r>
            <a:r>
              <a:rPr lang="zh-CN" altLang="en-US" sz="2400" dirty="0"/>
              <a:t>相对空间</a:t>
            </a:r>
            <a:r>
              <a:rPr lang="zh-CN" altLang="en-US" sz="2400" dirty="0" smtClean="0"/>
              <a:t>位置</a:t>
            </a:r>
            <a:r>
              <a:rPr lang="zh-CN" altLang="en-US" sz="2400" dirty="0"/>
              <a:t>关系</a:t>
            </a:r>
            <a:endParaRPr lang="en-US" altLang="zh-CN" sz="2400" dirty="0"/>
          </a:p>
        </p:txBody>
      </p:sp>
      <p:sp>
        <p:nvSpPr>
          <p:cNvPr id="42" name="左大括号 41"/>
          <p:cNvSpPr/>
          <p:nvPr/>
        </p:nvSpPr>
        <p:spPr>
          <a:xfrm>
            <a:off x="5429256" y="4075173"/>
            <a:ext cx="366699" cy="150019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Picture 9" descr="spa_1"/>
          <p:cNvPicPr>
            <a:picLocks noChangeAspect="1" noChangeArrowheads="1"/>
          </p:cNvPicPr>
          <p:nvPr/>
        </p:nvPicPr>
        <p:blipFill>
          <a:blip r:embed="rId12" cstate="print"/>
          <a:srcRect/>
          <a:stretch>
            <a:fillRect/>
          </a:stretch>
        </p:blipFill>
        <p:spPr bwMode="auto">
          <a:xfrm>
            <a:off x="3000364" y="3932297"/>
            <a:ext cx="1983215" cy="1800000"/>
          </a:xfrm>
          <a:prstGeom prst="rect">
            <a:avLst/>
          </a:prstGeom>
          <a:noFill/>
          <a:ln w="9525">
            <a:noFill/>
            <a:miter lim="800000"/>
            <a:headEnd/>
            <a:tailEnd/>
          </a:ln>
        </p:spPr>
      </p:pic>
      <p:cxnSp>
        <p:nvCxnSpPr>
          <p:cNvPr id="15" name="直接连接符 14"/>
          <p:cNvCxnSpPr/>
          <p:nvPr/>
        </p:nvCxnSpPr>
        <p:spPr>
          <a:xfrm>
            <a:off x="3071802" y="4360925"/>
            <a:ext cx="185738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2607455"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000892" y="487703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72330" y="3412776"/>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072330" y="376655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059257" y="4139785"/>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72330" y="4483902"/>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994510" y="5234223"/>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000892" y="5607455"/>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000892" y="5932561"/>
            <a:ext cx="121444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rot="10800000" flipH="1">
            <a:off x="3000363" y="4718114"/>
            <a:ext cx="198321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8322463" y="892975"/>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000364" y="4932429"/>
            <a:ext cx="198321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3837943"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23676" y="5289619"/>
            <a:ext cx="197695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2353787" y="4825272"/>
            <a:ext cx="17859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3357554" y="4805595"/>
            <a:ext cx="1714512"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15616" y="3291065"/>
            <a:ext cx="2592288" cy="368300"/>
          </a:xfrm>
          <a:prstGeom prst="rect">
            <a:avLst/>
          </a:prstGeom>
          <a:noFill/>
        </p:spPr>
        <p:txBody>
          <a:bodyPr wrap="square" rtlCol="0">
            <a:spAutoFit/>
          </a:bodyPr>
          <a:lstStyle/>
          <a:p>
            <a:r>
              <a:rPr lang="zh-CN" altLang="en-US" b="1" dirty="0"/>
              <a:t>参考点</a:t>
            </a:r>
            <a:r>
              <a:rPr lang="en-US" b="1" dirty="0"/>
              <a:t>: </a:t>
            </a:r>
            <a:r>
              <a:rPr lang="en-US" b="1" i="1" dirty="0" err="1"/>
              <a:t>i</a:t>
            </a:r>
            <a:endParaRPr lang="en-US" b="1" dirty="0"/>
          </a:p>
        </p:txBody>
      </p:sp>
      <p:sp>
        <p:nvSpPr>
          <p:cNvPr id="33" name="TextBox 32"/>
          <p:cNvSpPr txBox="1"/>
          <p:nvPr/>
        </p:nvSpPr>
        <p:spPr>
          <a:xfrm>
            <a:off x="3635896" y="2314847"/>
            <a:ext cx="1152128" cy="369332"/>
          </a:xfrm>
          <a:prstGeom prst="rect">
            <a:avLst/>
          </a:prstGeom>
          <a:noFill/>
        </p:spPr>
        <p:txBody>
          <a:bodyPr wrap="square" rtlCol="0">
            <a:spAutoFit/>
          </a:bodyPr>
          <a:lstStyle/>
          <a:p>
            <a:r>
              <a:rPr lang="en-US" dirty="0"/>
              <a:t>right to </a:t>
            </a:r>
            <a:r>
              <a:rPr lang="en-US" i="1" dirty="0"/>
              <a:t>x</a:t>
            </a:r>
            <a:r>
              <a:rPr lang="en-US" i="1" baseline="-25000" dirty="0"/>
              <a:t>i</a:t>
            </a:r>
          </a:p>
        </p:txBody>
      </p:sp>
      <p:sp>
        <p:nvSpPr>
          <p:cNvPr id="35" name="TextBox 34"/>
          <p:cNvSpPr txBox="1"/>
          <p:nvPr/>
        </p:nvSpPr>
        <p:spPr>
          <a:xfrm>
            <a:off x="3646170" y="2777717"/>
            <a:ext cx="1152128" cy="369332"/>
          </a:xfrm>
          <a:prstGeom prst="rect">
            <a:avLst/>
          </a:prstGeom>
          <a:noFill/>
        </p:spPr>
        <p:txBody>
          <a:bodyPr wrap="square" rtlCol="0">
            <a:spAutoFit/>
          </a:bodyPr>
          <a:lstStyle/>
          <a:p>
            <a:r>
              <a:rPr lang="en-US" dirty="0"/>
              <a:t>left to </a:t>
            </a:r>
            <a:r>
              <a:rPr lang="en-US" i="1" dirty="0"/>
              <a:t>x</a:t>
            </a:r>
            <a:r>
              <a:rPr lang="en-US" i="1" baseline="-25000" dirty="0"/>
              <a:t>i</a:t>
            </a:r>
          </a:p>
        </p:txBody>
      </p:sp>
      <p:sp>
        <p:nvSpPr>
          <p:cNvPr id="37" name="TextBox 36"/>
          <p:cNvSpPr txBox="1"/>
          <p:nvPr/>
        </p:nvSpPr>
        <p:spPr>
          <a:xfrm>
            <a:off x="7884368" y="2282953"/>
            <a:ext cx="1152128" cy="369332"/>
          </a:xfrm>
          <a:prstGeom prst="rect">
            <a:avLst/>
          </a:prstGeom>
          <a:noFill/>
        </p:spPr>
        <p:txBody>
          <a:bodyPr wrap="square" rtlCol="0">
            <a:spAutoFit/>
          </a:bodyPr>
          <a:lstStyle/>
          <a:p>
            <a:r>
              <a:rPr lang="en-US" dirty="0"/>
              <a:t>above </a:t>
            </a:r>
            <a:r>
              <a:rPr lang="en-US" dirty="0" err="1"/>
              <a:t>y</a:t>
            </a:r>
            <a:r>
              <a:rPr lang="en-US" i="1" baseline="-25000" dirty="0" err="1"/>
              <a:t>i</a:t>
            </a:r>
            <a:endParaRPr lang="en-US" i="1" baseline="-25000" dirty="0"/>
          </a:p>
        </p:txBody>
      </p:sp>
      <p:sp>
        <p:nvSpPr>
          <p:cNvPr id="38" name="TextBox 37"/>
          <p:cNvSpPr txBox="1"/>
          <p:nvPr/>
        </p:nvSpPr>
        <p:spPr>
          <a:xfrm>
            <a:off x="7884368" y="2715001"/>
            <a:ext cx="1152128" cy="369332"/>
          </a:xfrm>
          <a:prstGeom prst="rect">
            <a:avLst/>
          </a:prstGeom>
          <a:noFill/>
        </p:spPr>
        <p:txBody>
          <a:bodyPr wrap="square" rtlCol="0">
            <a:spAutoFit/>
          </a:bodyPr>
          <a:lstStyle/>
          <a:p>
            <a:r>
              <a:rPr lang="en-US" dirty="0"/>
              <a:t>below </a:t>
            </a:r>
            <a:r>
              <a:rPr lang="en-US" dirty="0" err="1"/>
              <a:t>y</a:t>
            </a:r>
            <a:r>
              <a:rPr lang="en-US" i="1" baseline="-25000" dirty="0" err="1"/>
              <a:t>i</a:t>
            </a:r>
            <a:endParaRPr lang="en-US" i="1" baseline="-25000" dirty="0"/>
          </a:p>
        </p:txBody>
      </p:sp>
      <p:sp>
        <p:nvSpPr>
          <p:cNvPr id="3" name="矩形 2"/>
          <p:cNvSpPr/>
          <p:nvPr/>
        </p:nvSpPr>
        <p:spPr>
          <a:xfrm>
            <a:off x="217773" y="6283385"/>
            <a:ext cx="8708454" cy="523220"/>
          </a:xfrm>
          <a:prstGeom prst="rect">
            <a:avLst/>
          </a:prstGeom>
        </p:spPr>
        <p:txBody>
          <a:bodyPr wrap="square">
            <a:spAutoFit/>
          </a:bodyPr>
          <a:lstStyle/>
          <a:p>
            <a:pPr marL="285750" indent="-285750">
              <a:buFont typeface="Arial" panose="020B0604020202020204" pitchFamily="34" charset="0"/>
              <a:buChar char="•"/>
            </a:pPr>
            <a:r>
              <a:rPr lang="en-GB" altLang="zh-CN" sz="1400" dirty="0">
                <a:solidFill>
                  <a:srgbClr val="000000"/>
                </a:solidFill>
              </a:rPr>
              <a:t>Wengang Zhou, Yijuan Lu, </a:t>
            </a:r>
            <a:r>
              <a:rPr lang="en-GB" altLang="zh-CN" sz="1400" dirty="0" err="1">
                <a:solidFill>
                  <a:srgbClr val="000000"/>
                </a:solidFill>
              </a:rPr>
              <a:t>Houqiang</a:t>
            </a:r>
            <a:r>
              <a:rPr lang="en-GB" altLang="zh-CN" sz="1400" dirty="0">
                <a:solidFill>
                  <a:srgbClr val="000000"/>
                </a:solidFill>
              </a:rPr>
              <a:t> Li, Y. Song, and Qi Tian, "Spatial coding for large scale partial-duplicate web image search," </a:t>
            </a:r>
            <a:r>
              <a:rPr lang="en-GB" altLang="zh-CN" sz="1400" i="1" dirty="0">
                <a:solidFill>
                  <a:srgbClr val="000000"/>
                </a:solidFill>
              </a:rPr>
              <a:t>ACM International Conference on Multimedia </a:t>
            </a:r>
            <a:r>
              <a:rPr lang="en-GB" altLang="zh-CN" sz="1400" dirty="0">
                <a:solidFill>
                  <a:srgbClr val="000000"/>
                </a:solidFill>
              </a:rPr>
              <a:t>(</a:t>
            </a:r>
            <a:r>
              <a:rPr lang="en-GB" altLang="zh-CN" sz="1400" i="1" dirty="0">
                <a:solidFill>
                  <a:srgbClr val="000000"/>
                </a:solidFill>
              </a:rPr>
              <a:t>MM</a:t>
            </a:r>
            <a:r>
              <a:rPr lang="en-GB" altLang="zh-CN" sz="1400" dirty="0">
                <a:solidFill>
                  <a:srgbClr val="000000"/>
                </a:solidFill>
              </a:rPr>
              <a:t>), pp.131-140, 2010.</a:t>
            </a:r>
            <a:endParaRPr lang="zh-CN" altLang="en-US" sz="1400" dirty="0"/>
          </a:p>
        </p:txBody>
      </p:sp>
    </p:spTree>
    <p:custDataLst>
      <p:tags r:id="rId2"/>
    </p:custDataLst>
    <p:extLst>
      <p:ext uri="{BB962C8B-B14F-4D97-AF65-F5344CB8AC3E}">
        <p14:creationId xmlns:p14="http://schemas.microsoft.com/office/powerpoint/2010/main" val="2437212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linds(horizontal)">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nodeType="clickEffect">
                                  <p:stCondLst>
                                    <p:cond delay="0"/>
                                  </p:stCondLst>
                                  <p:childTnLst>
                                    <p:animEffect transition="out" filter="blinds(horizontal)">
                                      <p:cBhvr>
                                        <p:cTn id="60" dur="500"/>
                                        <p:tgtEl>
                                          <p:spTgt spid="46"/>
                                        </p:tgtEl>
                                      </p:cBhvr>
                                    </p:animEffect>
                                    <p:set>
                                      <p:cBhvr>
                                        <p:cTn id="61" dur="1" fill="hold">
                                          <p:stCondLst>
                                            <p:cond delay="499"/>
                                          </p:stCondLst>
                                        </p:cTn>
                                        <p:tgtEl>
                                          <p:spTgt spid="46"/>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par>
                                <p:cTn id="65" presetID="3" presetClass="exit" presetSubtype="10" fill="hold" grpId="1" nodeType="withEffect">
                                  <p:stCondLst>
                                    <p:cond delay="0"/>
                                  </p:stCondLst>
                                  <p:childTnLst>
                                    <p:animEffect transition="out" filter="blinds(horizontal)">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linds(horizontal)">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blinds(horizontal)">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linds(horizontal)">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blinds(horizontal)">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xit" presetSubtype="10" fill="hold" nodeType="clickEffect">
                                  <p:stCondLst>
                                    <p:cond delay="0"/>
                                  </p:stCondLst>
                                  <p:childTnLst>
                                    <p:animEffect transition="out" filter="blinds(horizontal)">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21"/>
                                        </p:tgtEl>
                                      </p:cBhvr>
                                    </p:animEffect>
                                    <p:set>
                                      <p:cBhvr>
                                        <p:cTn id="101" dur="1" fill="hold">
                                          <p:stCondLst>
                                            <p:cond delay="499"/>
                                          </p:stCondLst>
                                        </p:cTn>
                                        <p:tgtEl>
                                          <p:spTgt spid="21"/>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24"/>
                                        </p:tgtEl>
                                      </p:cBhvr>
                                    </p:animEffect>
                                    <p:set>
                                      <p:cBhvr>
                                        <p:cTn id="104" dur="1" fill="hold">
                                          <p:stCondLst>
                                            <p:cond delay="499"/>
                                          </p:stCondLst>
                                        </p:cTn>
                                        <p:tgtEl>
                                          <p:spTgt spid="2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blinds(horizontal)">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blinds(horizontal)">
                                      <p:cBhvr>
                                        <p:cTn id="114" dur="500"/>
                                        <p:tgtEl>
                                          <p:spTgt spid="22"/>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blinds(horizontal)">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blinds(horizontal)">
                                      <p:cBhvr>
                                        <p:cTn id="1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3" grpId="0" bldLvl="0" animBg="1"/>
      <p:bldP spid="23" grpId="1" bldLvl="0" animBg="1"/>
      <p:bldP spid="24" grpId="0" bldLvl="0" animBg="1"/>
      <p:bldP spid="24" grpId="1" bldLvl="0" animBg="1"/>
      <p:bldP spid="2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6858000"/>
          </a:xfrm>
          <a:prstGeom prst="rect">
            <a:avLst/>
          </a:prstGeom>
          <a:solidFill>
            <a:schemeClr val="bg1"/>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aphicFrame>
        <p:nvGraphicFramePr>
          <p:cNvPr id="37894" name="Object 6"/>
          <p:cNvGraphicFramePr>
            <a:graphicFrameLocks noChangeAspect="1"/>
          </p:cNvGraphicFramePr>
          <p:nvPr/>
        </p:nvGraphicFramePr>
        <p:xfrm>
          <a:off x="5286380" y="3248025"/>
          <a:ext cx="2009775" cy="3609975"/>
        </p:xfrm>
        <a:graphic>
          <a:graphicData uri="http://schemas.openxmlformats.org/presentationml/2006/ole">
            <mc:AlternateContent xmlns:mc="http://schemas.openxmlformats.org/markup-compatibility/2006">
              <mc:Choice xmlns:v="urn:schemas-microsoft-com:vml" Requires="v">
                <p:oleObj spid="_x0000_s20590" name="公式" r:id="rId3" imgW="1079500" imgH="1943100" progId="Equation.3">
                  <p:embed/>
                </p:oleObj>
              </mc:Choice>
              <mc:Fallback>
                <p:oleObj name="公式" r:id="rId3" imgW="1079500" imgH="1943100" progId="Equation.3">
                  <p:embed/>
                  <p:pic>
                    <p:nvPicPr>
                      <p:cNvPr id="3789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0" y="3248025"/>
                        <a:ext cx="2009775"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785918" y="142852"/>
            <a:ext cx="3214710" cy="2928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571472" y="2928140"/>
            <a:ext cx="642942" cy="794"/>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535817" y="1820057"/>
            <a:ext cx="2214578"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85786" y="2404920"/>
            <a:ext cx="317716" cy="461665"/>
          </a:xfrm>
          <a:prstGeom prst="rect">
            <a:avLst/>
          </a:prstGeom>
          <a:noFill/>
        </p:spPr>
        <p:txBody>
          <a:bodyPr wrap="none" rtlCol="0">
            <a:spAutoFit/>
          </a:bodyPr>
          <a:lstStyle/>
          <a:p>
            <a:r>
              <a:rPr lang="en-US" altLang="zh-CN" sz="2400" i="1" dirty="0"/>
              <a:t>x</a:t>
            </a:r>
            <a:endParaRPr lang="zh-CN" altLang="en-US" sz="2800" i="1" dirty="0"/>
          </a:p>
        </p:txBody>
      </p:sp>
      <p:sp>
        <p:nvSpPr>
          <p:cNvPr id="31" name="TextBox 30"/>
          <p:cNvSpPr txBox="1"/>
          <p:nvPr/>
        </p:nvSpPr>
        <p:spPr>
          <a:xfrm>
            <a:off x="583696" y="333218"/>
            <a:ext cx="322524" cy="461665"/>
          </a:xfrm>
          <a:prstGeom prst="rect">
            <a:avLst/>
          </a:prstGeom>
          <a:noFill/>
        </p:spPr>
        <p:txBody>
          <a:bodyPr wrap="none" rtlCol="0">
            <a:spAutoFit/>
          </a:bodyPr>
          <a:lstStyle/>
          <a:p>
            <a:r>
              <a:rPr lang="en-US" altLang="zh-CN" sz="2400" i="1" dirty="0"/>
              <a:t>y</a:t>
            </a:r>
            <a:endParaRPr lang="zh-CN" altLang="en-US" sz="2400" i="1" dirty="0"/>
          </a:p>
        </p:txBody>
      </p:sp>
      <p:sp>
        <p:nvSpPr>
          <p:cNvPr id="33" name="矩形 32"/>
          <p:cNvSpPr/>
          <p:nvPr/>
        </p:nvSpPr>
        <p:spPr>
          <a:xfrm>
            <a:off x="2571736" y="857232"/>
            <a:ext cx="142876" cy="14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3643306" y="1226564"/>
            <a:ext cx="214314" cy="214314"/>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2143108" y="2143116"/>
            <a:ext cx="214314" cy="214314"/>
          </a:xfrm>
          <a:prstGeom prst="diamond">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00562" y="1655192"/>
            <a:ext cx="214314" cy="21431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3770248" y="928670"/>
            <a:ext cx="301686" cy="369332"/>
          </a:xfrm>
          <a:prstGeom prst="rect">
            <a:avLst/>
          </a:prstGeom>
          <a:noFill/>
        </p:spPr>
        <p:txBody>
          <a:bodyPr wrap="none" rtlCol="0">
            <a:spAutoFit/>
          </a:bodyPr>
          <a:lstStyle/>
          <a:p>
            <a:r>
              <a:rPr lang="en-US" altLang="zh-CN" dirty="0"/>
              <a:t>2</a:t>
            </a:r>
            <a:endParaRPr lang="zh-CN" altLang="en-US" dirty="0"/>
          </a:p>
        </p:txBody>
      </p:sp>
      <p:sp>
        <p:nvSpPr>
          <p:cNvPr id="38" name="TextBox 37"/>
          <p:cNvSpPr txBox="1"/>
          <p:nvPr/>
        </p:nvSpPr>
        <p:spPr>
          <a:xfrm>
            <a:off x="2000232" y="1857364"/>
            <a:ext cx="301686" cy="369332"/>
          </a:xfrm>
          <a:prstGeom prst="rect">
            <a:avLst/>
          </a:prstGeom>
          <a:noFill/>
        </p:spPr>
        <p:txBody>
          <a:bodyPr wrap="none" rtlCol="0">
            <a:spAutoFit/>
          </a:bodyPr>
          <a:lstStyle/>
          <a:p>
            <a:r>
              <a:rPr lang="en-US" altLang="zh-CN" dirty="0"/>
              <a:t>4</a:t>
            </a:r>
            <a:endParaRPr lang="zh-CN" altLang="en-US" dirty="0"/>
          </a:p>
        </p:txBody>
      </p:sp>
      <p:sp>
        <p:nvSpPr>
          <p:cNvPr id="39" name="TextBox 38"/>
          <p:cNvSpPr txBox="1"/>
          <p:nvPr/>
        </p:nvSpPr>
        <p:spPr>
          <a:xfrm>
            <a:off x="4643438" y="1440878"/>
            <a:ext cx="301686" cy="369332"/>
          </a:xfrm>
          <a:prstGeom prst="rect">
            <a:avLst/>
          </a:prstGeom>
          <a:noFill/>
        </p:spPr>
        <p:txBody>
          <a:bodyPr wrap="none" rtlCol="0">
            <a:spAutoFit/>
          </a:bodyPr>
          <a:lstStyle/>
          <a:p>
            <a:r>
              <a:rPr lang="en-US" altLang="zh-CN" dirty="0"/>
              <a:t>3</a:t>
            </a:r>
            <a:endParaRPr lang="zh-CN" altLang="en-US" dirty="0"/>
          </a:p>
        </p:txBody>
      </p:sp>
      <p:sp>
        <p:nvSpPr>
          <p:cNvPr id="41" name="TextBox 40"/>
          <p:cNvSpPr txBox="1"/>
          <p:nvPr/>
        </p:nvSpPr>
        <p:spPr>
          <a:xfrm>
            <a:off x="2214546" y="630776"/>
            <a:ext cx="301686" cy="369332"/>
          </a:xfrm>
          <a:prstGeom prst="rect">
            <a:avLst/>
          </a:prstGeom>
          <a:noFill/>
        </p:spPr>
        <p:txBody>
          <a:bodyPr wrap="none" rtlCol="0">
            <a:spAutoFit/>
          </a:bodyPr>
          <a:lstStyle/>
          <a:p>
            <a:r>
              <a:rPr lang="en-US" altLang="zh-CN" dirty="0"/>
              <a:t>1</a:t>
            </a:r>
            <a:endParaRPr lang="zh-CN" altLang="en-US" dirty="0"/>
          </a:p>
        </p:txBody>
      </p:sp>
      <p:sp>
        <p:nvSpPr>
          <p:cNvPr id="42" name="矩形 41"/>
          <p:cNvSpPr/>
          <p:nvPr/>
        </p:nvSpPr>
        <p:spPr>
          <a:xfrm>
            <a:off x="5643570" y="142852"/>
            <a:ext cx="3214710" cy="2928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715140" y="1214422"/>
            <a:ext cx="142876" cy="14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7500958" y="1583754"/>
            <a:ext cx="214314" cy="214314"/>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p:nvPr/>
        </p:nvSpPr>
        <p:spPr>
          <a:xfrm>
            <a:off x="6231008" y="2428868"/>
            <a:ext cx="214314" cy="214314"/>
          </a:xfrm>
          <a:prstGeom prst="diamond">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358214" y="2012382"/>
            <a:ext cx="214314" cy="21431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7627900" y="1285860"/>
            <a:ext cx="301686" cy="369332"/>
          </a:xfrm>
          <a:prstGeom prst="rect">
            <a:avLst/>
          </a:prstGeom>
          <a:noFill/>
        </p:spPr>
        <p:txBody>
          <a:bodyPr wrap="none" rtlCol="0">
            <a:spAutoFit/>
          </a:bodyPr>
          <a:lstStyle/>
          <a:p>
            <a:r>
              <a:rPr lang="en-US" altLang="zh-CN" dirty="0"/>
              <a:t>2</a:t>
            </a:r>
            <a:endParaRPr lang="zh-CN" altLang="en-US" dirty="0"/>
          </a:p>
        </p:txBody>
      </p:sp>
      <p:sp>
        <p:nvSpPr>
          <p:cNvPr id="48" name="TextBox 47"/>
          <p:cNvSpPr txBox="1"/>
          <p:nvPr/>
        </p:nvSpPr>
        <p:spPr>
          <a:xfrm>
            <a:off x="5929322" y="2143116"/>
            <a:ext cx="301686" cy="369332"/>
          </a:xfrm>
          <a:prstGeom prst="rect">
            <a:avLst/>
          </a:prstGeom>
          <a:noFill/>
        </p:spPr>
        <p:txBody>
          <a:bodyPr wrap="none" rtlCol="0">
            <a:spAutoFit/>
          </a:bodyPr>
          <a:lstStyle/>
          <a:p>
            <a:r>
              <a:rPr lang="en-US" altLang="zh-CN" dirty="0"/>
              <a:t>4</a:t>
            </a:r>
            <a:endParaRPr lang="zh-CN" altLang="en-US" dirty="0"/>
          </a:p>
        </p:txBody>
      </p:sp>
      <p:sp>
        <p:nvSpPr>
          <p:cNvPr id="49" name="TextBox 48"/>
          <p:cNvSpPr txBox="1"/>
          <p:nvPr/>
        </p:nvSpPr>
        <p:spPr>
          <a:xfrm>
            <a:off x="8501090" y="1798068"/>
            <a:ext cx="301686" cy="369332"/>
          </a:xfrm>
          <a:prstGeom prst="rect">
            <a:avLst/>
          </a:prstGeom>
          <a:noFill/>
        </p:spPr>
        <p:txBody>
          <a:bodyPr wrap="none" rtlCol="0">
            <a:spAutoFit/>
          </a:bodyPr>
          <a:lstStyle/>
          <a:p>
            <a:r>
              <a:rPr lang="en-US" altLang="zh-CN" dirty="0"/>
              <a:t>3</a:t>
            </a:r>
            <a:endParaRPr lang="zh-CN" altLang="en-US" dirty="0"/>
          </a:p>
        </p:txBody>
      </p:sp>
      <p:sp>
        <p:nvSpPr>
          <p:cNvPr id="50" name="TextBox 49"/>
          <p:cNvSpPr txBox="1"/>
          <p:nvPr/>
        </p:nvSpPr>
        <p:spPr>
          <a:xfrm>
            <a:off x="6357950" y="987966"/>
            <a:ext cx="301686" cy="369332"/>
          </a:xfrm>
          <a:prstGeom prst="rect">
            <a:avLst/>
          </a:prstGeom>
          <a:noFill/>
        </p:spPr>
        <p:txBody>
          <a:bodyPr wrap="none" rtlCol="0">
            <a:spAutoFit/>
          </a:bodyPr>
          <a:lstStyle/>
          <a:p>
            <a:r>
              <a:rPr lang="en-US" altLang="zh-CN" dirty="0"/>
              <a:t>1</a:t>
            </a:r>
            <a:endParaRPr lang="zh-CN" altLang="en-US" dirty="0"/>
          </a:p>
        </p:txBody>
      </p:sp>
      <p:sp>
        <p:nvSpPr>
          <p:cNvPr id="27" name="流程图: 合并 26"/>
          <p:cNvSpPr/>
          <p:nvPr/>
        </p:nvSpPr>
        <p:spPr>
          <a:xfrm>
            <a:off x="4000496" y="2786058"/>
            <a:ext cx="285752" cy="214314"/>
          </a:xfrm>
          <a:prstGeom prst="flowChartMerg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合并 29"/>
          <p:cNvSpPr/>
          <p:nvPr/>
        </p:nvSpPr>
        <p:spPr>
          <a:xfrm>
            <a:off x="5715008" y="285728"/>
            <a:ext cx="285752" cy="214314"/>
          </a:xfrm>
          <a:prstGeom prst="flowChartMerg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857620" y="2416726"/>
            <a:ext cx="301686" cy="369332"/>
          </a:xfrm>
          <a:prstGeom prst="rect">
            <a:avLst/>
          </a:prstGeom>
          <a:noFill/>
        </p:spPr>
        <p:txBody>
          <a:bodyPr wrap="none" rtlCol="0">
            <a:spAutoFit/>
          </a:bodyPr>
          <a:lstStyle/>
          <a:p>
            <a:r>
              <a:rPr lang="en-US" altLang="zh-CN" dirty="0"/>
              <a:t>5</a:t>
            </a:r>
            <a:endParaRPr lang="zh-CN" altLang="en-US" dirty="0"/>
          </a:p>
        </p:txBody>
      </p:sp>
      <p:sp>
        <p:nvSpPr>
          <p:cNvPr id="40" name="TextBox 39"/>
          <p:cNvSpPr txBox="1"/>
          <p:nvPr/>
        </p:nvSpPr>
        <p:spPr>
          <a:xfrm>
            <a:off x="6056264" y="142852"/>
            <a:ext cx="301686" cy="369332"/>
          </a:xfrm>
          <a:prstGeom prst="rect">
            <a:avLst/>
          </a:prstGeom>
          <a:noFill/>
        </p:spPr>
        <p:txBody>
          <a:bodyPr wrap="none" rtlCol="0">
            <a:spAutoFit/>
          </a:bodyPr>
          <a:lstStyle/>
          <a:p>
            <a:r>
              <a:rPr lang="en-US" altLang="zh-CN" dirty="0"/>
              <a:t>5</a:t>
            </a:r>
            <a:endParaRPr lang="zh-CN" altLang="en-US" dirty="0"/>
          </a:p>
        </p:txBody>
      </p:sp>
      <p:graphicFrame>
        <p:nvGraphicFramePr>
          <p:cNvPr id="24580" name="Object 4"/>
          <p:cNvGraphicFramePr>
            <a:graphicFrameLocks noChangeAspect="1"/>
          </p:cNvGraphicFramePr>
          <p:nvPr/>
        </p:nvGraphicFramePr>
        <p:xfrm>
          <a:off x="104781" y="3248025"/>
          <a:ext cx="5253037" cy="3609975"/>
        </p:xfrm>
        <a:graphic>
          <a:graphicData uri="http://schemas.openxmlformats.org/presentationml/2006/ole">
            <mc:AlternateContent xmlns:mc="http://schemas.openxmlformats.org/markup-compatibility/2006">
              <mc:Choice xmlns:v="urn:schemas-microsoft-com:vml" Requires="v">
                <p:oleObj spid="_x0000_s20591" name="公式" r:id="rId5" imgW="2819400" imgH="1943100" progId="Equation.3">
                  <p:embed/>
                </p:oleObj>
              </mc:Choice>
              <mc:Fallback>
                <p:oleObj name="公式" r:id="rId5" imgW="2819400" imgH="1943100" progId="Equation.3">
                  <p:embed/>
                  <p:pic>
                    <p:nvPicPr>
                      <p:cNvPr id="245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81" y="3248025"/>
                        <a:ext cx="5253037"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Object 5"/>
          <p:cNvGraphicFramePr>
            <a:graphicFrameLocks noChangeAspect="1"/>
          </p:cNvGraphicFramePr>
          <p:nvPr/>
        </p:nvGraphicFramePr>
        <p:xfrm>
          <a:off x="8007381" y="3248025"/>
          <a:ext cx="922337" cy="3609975"/>
        </p:xfrm>
        <a:graphic>
          <a:graphicData uri="http://schemas.openxmlformats.org/presentationml/2006/ole">
            <mc:AlternateContent xmlns:mc="http://schemas.openxmlformats.org/markup-compatibility/2006">
              <mc:Choice xmlns:v="urn:schemas-microsoft-com:vml" Requires="v">
                <p:oleObj spid="_x0000_s20592" name="公式" r:id="rId7" imgW="495300" imgH="1943100" progId="Equation.3">
                  <p:embed/>
                </p:oleObj>
              </mc:Choice>
              <mc:Fallback>
                <p:oleObj name="公式" r:id="rId7" imgW="495300" imgH="1943100" progId="Equation.3">
                  <p:embed/>
                  <p:pic>
                    <p:nvPicPr>
                      <p:cNvPr id="2458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381" y="3248025"/>
                        <a:ext cx="922337"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50"/>
          <p:cNvSpPr/>
          <p:nvPr/>
        </p:nvSpPr>
        <p:spPr>
          <a:xfrm>
            <a:off x="8585407" y="4727764"/>
            <a:ext cx="21431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585407" y="6546514"/>
            <a:ext cx="21431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10800000">
            <a:off x="5513573" y="4857760"/>
            <a:ext cx="1643074" cy="158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rot="10800000">
            <a:off x="5526453" y="6656589"/>
            <a:ext cx="1643074" cy="158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rot="5400000" flipH="1" flipV="1">
            <a:off x="6221155" y="5923250"/>
            <a:ext cx="1595628" cy="36153"/>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rot="16200000" flipV="1">
            <a:off x="6167358" y="4119658"/>
            <a:ext cx="1676591" cy="952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62" name="右箭头 61"/>
          <p:cNvSpPr/>
          <p:nvPr/>
        </p:nvSpPr>
        <p:spPr>
          <a:xfrm>
            <a:off x="7323858" y="4276494"/>
            <a:ext cx="1049910" cy="1329064"/>
          </a:xfrm>
          <a:prstGeom prst="rightArrow">
            <a:avLst/>
          </a:prstGeom>
          <a:solidFill>
            <a:schemeClr val="bg1"/>
          </a:solidFill>
          <a:ln w="41275">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55" name="直接连接符 54"/>
          <p:cNvCxnSpPr/>
          <p:nvPr/>
        </p:nvCxnSpPr>
        <p:spPr>
          <a:xfrm>
            <a:off x="2786050" y="928670"/>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rot="5400000" flipH="1" flipV="1">
            <a:off x="3857620" y="785794"/>
            <a:ext cx="2286016" cy="171451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4643438" y="1785926"/>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786182" y="1285860"/>
            <a:ext cx="3857652" cy="35719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a:endCxn id="45" idx="1"/>
          </p:cNvCxnSpPr>
          <p:nvPr/>
        </p:nvCxnSpPr>
        <p:spPr>
          <a:xfrm>
            <a:off x="2357422" y="2214554"/>
            <a:ext cx="3873586" cy="321471"/>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rot="5400000" flipH="1" flipV="1">
            <a:off x="3867880" y="785794"/>
            <a:ext cx="2286016" cy="1714512"/>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3" name="灯片编号占位符 52"/>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67" name="TextBox 66"/>
          <p:cNvSpPr txBox="1"/>
          <p:nvPr/>
        </p:nvSpPr>
        <p:spPr>
          <a:xfrm>
            <a:off x="1259632" y="260648"/>
            <a:ext cx="504056" cy="369332"/>
          </a:xfrm>
          <a:prstGeom prst="rect">
            <a:avLst/>
          </a:prstGeom>
          <a:noFill/>
        </p:spPr>
        <p:txBody>
          <a:bodyPr wrap="square" rtlCol="0">
            <a:spAutoFit/>
          </a:bodyPr>
          <a:lstStyle/>
          <a:p>
            <a:r>
              <a:rPr lang="en-US" i="1" dirty="0" err="1"/>
              <a:t>I</a:t>
            </a:r>
            <a:r>
              <a:rPr lang="en-US" i="1" baseline="-25000" dirty="0" err="1"/>
              <a:t>q</a:t>
            </a:r>
            <a:endParaRPr lang="en-US" i="1" baseline="-25000" dirty="0"/>
          </a:p>
        </p:txBody>
      </p:sp>
      <p:sp>
        <p:nvSpPr>
          <p:cNvPr id="68" name="TextBox 67"/>
          <p:cNvSpPr txBox="1"/>
          <p:nvPr/>
        </p:nvSpPr>
        <p:spPr>
          <a:xfrm>
            <a:off x="5148064" y="332656"/>
            <a:ext cx="504056" cy="369332"/>
          </a:xfrm>
          <a:prstGeom prst="rect">
            <a:avLst/>
          </a:prstGeom>
          <a:noFill/>
        </p:spPr>
        <p:txBody>
          <a:bodyPr wrap="square" rtlCol="0">
            <a:spAutoFit/>
          </a:bodyPr>
          <a:lstStyle/>
          <a:p>
            <a:r>
              <a:rPr lang="en-US" i="1" dirty="0" err="1"/>
              <a:t>I</a:t>
            </a:r>
            <a:r>
              <a:rPr lang="en-US" i="1" baseline="-25000" dirty="0" err="1"/>
              <a:t>m</a:t>
            </a:r>
            <a:endParaRPr lang="en-US" i="1" baseline="-25000" dirty="0"/>
          </a:p>
        </p:txBody>
      </p:sp>
      <p:sp>
        <p:nvSpPr>
          <p:cNvPr id="70" name="Rectangle 69"/>
          <p:cNvSpPr/>
          <p:nvPr/>
        </p:nvSpPr>
        <p:spPr>
          <a:xfrm>
            <a:off x="5580112"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804784" y="3284984"/>
            <a:ext cx="3199354" cy="3209538"/>
            <a:chOff x="1804784" y="3284984"/>
            <a:chExt cx="3199354" cy="3209538"/>
          </a:xfrm>
        </p:grpSpPr>
        <p:sp>
          <p:nvSpPr>
            <p:cNvPr id="64" name="Rectangle 63"/>
            <p:cNvSpPr/>
            <p:nvPr/>
          </p:nvSpPr>
          <p:spPr>
            <a:xfrm>
              <a:off x="1804784"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707904" y="3284984"/>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835696" y="5105732"/>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707994" y="5126370"/>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Rectangle 73"/>
          <p:cNvSpPr/>
          <p:nvPr/>
        </p:nvSpPr>
        <p:spPr>
          <a:xfrm>
            <a:off x="5580022" y="5105732"/>
            <a:ext cx="1296144" cy="136815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7303282" y="4771749"/>
            <a:ext cx="1152128" cy="338554"/>
          </a:xfrm>
          <a:prstGeom prst="rect">
            <a:avLst/>
          </a:prstGeom>
          <a:noFill/>
        </p:spPr>
        <p:txBody>
          <a:bodyPr wrap="square" rtlCol="0">
            <a:spAutoFit/>
          </a:bodyPr>
          <a:lstStyle/>
          <a:p>
            <a:r>
              <a:rPr lang="zh-CN" altLang="en-US" sz="1600" dirty="0" smtClean="0"/>
              <a:t>逐行求和</a:t>
            </a:r>
            <a:endParaRPr lang="en-US" sz="1600" dirty="0"/>
          </a:p>
        </p:txBody>
      </p:sp>
    </p:spTree>
    <p:extLst>
      <p:ext uri="{BB962C8B-B14F-4D97-AF65-F5344CB8AC3E}">
        <p14:creationId xmlns:p14="http://schemas.microsoft.com/office/powerpoint/2010/main" val="2898849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37894"/>
                                        </p:tgtEl>
                                        <p:attrNameLst>
                                          <p:attrName>style.visibility</p:attrName>
                                        </p:attrNameLst>
                                      </p:cBhvr>
                                      <p:to>
                                        <p:strVal val="visible"/>
                                      </p:to>
                                    </p:set>
                                    <p:animEffect transition="in" filter="box(in)">
                                      <p:cBhvr>
                                        <p:cTn id="11" dur="500"/>
                                        <p:tgtEl>
                                          <p:spTgt spid="3789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ox(in)">
                                      <p:cBhvr>
                                        <p:cTn id="22" dur="500"/>
                                        <p:tgtEl>
                                          <p:spTgt spid="6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4581"/>
                                        </p:tgtEl>
                                        <p:attrNameLst>
                                          <p:attrName>style.visibility</p:attrName>
                                        </p:attrNameLst>
                                      </p:cBhvr>
                                      <p:to>
                                        <p:strVal val="visible"/>
                                      </p:to>
                                    </p:set>
                                    <p:animEffect transition="in" filter="box(in)">
                                      <p:cBhvr>
                                        <p:cTn id="29" dur="500"/>
                                        <p:tgtEl>
                                          <p:spTgt spid="24581"/>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ox(in)">
                                      <p:cBhvr>
                                        <p:cTn id="34" dur="500"/>
                                        <p:tgtEl>
                                          <p:spTgt spid="5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ox(in)">
                                      <p:cBhvr>
                                        <p:cTn id="37" dur="500"/>
                                        <p:tgtEl>
                                          <p:spTgt spid="52"/>
                                        </p:tgtEl>
                                      </p:cBhvr>
                                    </p:animEffect>
                                  </p:childTnLst>
                                </p:cTn>
                              </p:par>
                              <p:par>
                                <p:cTn id="38" presetID="35" presetClass="emph" presetSubtype="0" fill="hold" grpId="1" nodeType="withEffect">
                                  <p:stCondLst>
                                    <p:cond delay="0"/>
                                  </p:stCondLst>
                                  <p:childTnLst>
                                    <p:anim calcmode="discrete" valueType="str">
                                      <p:cBhvr>
                                        <p:cTn id="39" dur="1000" fill="hold"/>
                                        <p:tgtEl>
                                          <p:spTgt spid="51"/>
                                        </p:tgtEl>
                                        <p:attrNameLst>
                                          <p:attrName>style.visibility</p:attrName>
                                        </p:attrNameLst>
                                      </p:cBhvr>
                                      <p:tavLst>
                                        <p:tav tm="0">
                                          <p:val>
                                            <p:strVal val="hidden"/>
                                          </p:val>
                                        </p:tav>
                                        <p:tav tm="50000">
                                          <p:val>
                                            <p:strVal val="visible"/>
                                          </p:val>
                                        </p:tav>
                                      </p:tavLst>
                                    </p:anim>
                                  </p:childTnLst>
                                </p:cTn>
                              </p:par>
                              <p:par>
                                <p:cTn id="40" presetID="35" presetClass="emph" presetSubtype="0" fill="hold" grpId="1" nodeType="withEffect">
                                  <p:stCondLst>
                                    <p:cond delay="0"/>
                                  </p:stCondLst>
                                  <p:childTnLst>
                                    <p:anim calcmode="discrete" valueType="str">
                                      <p:cBhvr>
                                        <p:cTn id="41"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ox(in)">
                                      <p:cBhvr>
                                        <p:cTn id="46" dur="500"/>
                                        <p:tgtEl>
                                          <p:spTgt spid="60"/>
                                        </p:tgtEl>
                                      </p:cBhvr>
                                    </p:animEffect>
                                  </p:childTnLst>
                                </p:cTn>
                              </p:par>
                              <p:par>
                                <p:cTn id="47" presetID="4" presetClass="entr" presetSubtype="16"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ox(in)">
                                      <p:cBhvr>
                                        <p:cTn id="49" dur="500"/>
                                        <p:tgtEl>
                                          <p:spTgt spid="54"/>
                                        </p:tgtEl>
                                      </p:cBhvr>
                                    </p:animEffect>
                                  </p:childTnLst>
                                </p:cTn>
                              </p:par>
                              <p:par>
                                <p:cTn id="50" presetID="4" presetClass="entr" presetSubtype="16"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ox(in)">
                                      <p:cBhvr>
                                        <p:cTn id="52" dur="500"/>
                                        <p:tgtEl>
                                          <p:spTgt spid="57"/>
                                        </p:tgtEl>
                                      </p:cBhvr>
                                    </p:animEffect>
                                  </p:childTnLst>
                                </p:cTn>
                              </p:par>
                              <p:par>
                                <p:cTn id="53" presetID="4" presetClass="entr" presetSubtype="16"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box(in)">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35" presetClass="emph" presetSubtype="0" fill="hold" grpId="0" nodeType="clickEffect">
                                  <p:stCondLst>
                                    <p:cond delay="0"/>
                                  </p:stCondLst>
                                  <p:childTnLst>
                                    <p:anim calcmode="discrete" valueType="str">
                                      <p:cBhvr>
                                        <p:cTn id="59" dur="1000" fill="hold"/>
                                        <p:tgtEl>
                                          <p:spTgt spid="27"/>
                                        </p:tgtEl>
                                        <p:attrNameLst>
                                          <p:attrName>style.visibility</p:attrName>
                                        </p:attrNameLst>
                                      </p:cBhvr>
                                      <p:tavLst>
                                        <p:tav tm="0">
                                          <p:val>
                                            <p:strVal val="hidden"/>
                                          </p:val>
                                        </p:tav>
                                        <p:tav tm="50000">
                                          <p:val>
                                            <p:strVal val="visible"/>
                                          </p:val>
                                        </p:tav>
                                      </p:tavLst>
                                    </p:anim>
                                  </p:childTnLst>
                                </p:cTn>
                              </p:par>
                              <p:par>
                                <p:cTn id="60" presetID="35" presetClass="emph" presetSubtype="0" fill="hold" grpId="0" nodeType="withEffect">
                                  <p:stCondLst>
                                    <p:cond delay="0"/>
                                  </p:stCondLst>
                                  <p:childTnLst>
                                    <p:anim calcmode="discrete" valueType="str">
                                      <p:cBhvr>
                                        <p:cTn id="61" dur="1000" fill="hold"/>
                                        <p:tgtEl>
                                          <p:spTgt spid="32"/>
                                        </p:tgtEl>
                                        <p:attrNameLst>
                                          <p:attrName>style.visibility</p:attrName>
                                        </p:attrNameLst>
                                      </p:cBhvr>
                                      <p:tavLst>
                                        <p:tav tm="0">
                                          <p:val>
                                            <p:strVal val="hidden"/>
                                          </p:val>
                                        </p:tav>
                                        <p:tav tm="50000">
                                          <p:val>
                                            <p:strVal val="visible"/>
                                          </p:val>
                                        </p:tav>
                                      </p:tavLst>
                                    </p:anim>
                                  </p:childTnLst>
                                </p:cTn>
                              </p:par>
                              <p:par>
                                <p:cTn id="62" presetID="35" presetClass="emph" presetSubtype="0" fill="hold" grpId="0" nodeType="withEffect">
                                  <p:stCondLst>
                                    <p:cond delay="0"/>
                                  </p:stCondLst>
                                  <p:childTnLst>
                                    <p:anim calcmode="discrete" valueType="str">
                                      <p:cBhvr>
                                        <p:cTn id="63" dur="1000" fill="hold"/>
                                        <p:tgtEl>
                                          <p:spTgt spid="40"/>
                                        </p:tgtEl>
                                        <p:attrNameLst>
                                          <p:attrName>style.visibility</p:attrName>
                                        </p:attrNameLst>
                                      </p:cBhvr>
                                      <p:tavLst>
                                        <p:tav tm="0">
                                          <p:val>
                                            <p:strVal val="hidden"/>
                                          </p:val>
                                        </p:tav>
                                        <p:tav tm="50000">
                                          <p:val>
                                            <p:strVal val="visible"/>
                                          </p:val>
                                        </p:tav>
                                      </p:tavLst>
                                    </p:anim>
                                  </p:childTnLst>
                                </p:cTn>
                              </p:par>
                              <p:par>
                                <p:cTn id="64" presetID="35" presetClass="emph" presetSubtype="0" fill="hold" grpId="0" nodeType="withEffect">
                                  <p:stCondLst>
                                    <p:cond delay="0"/>
                                  </p:stCondLst>
                                  <p:childTnLst>
                                    <p:anim calcmode="discrete" valueType="str">
                                      <p:cBhvr>
                                        <p:cTn id="65"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box(in)">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6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P spid="30" grpId="0" bldLvl="0" animBg="1"/>
      <p:bldP spid="30" grpId="1" bldLvl="0" animBg="1"/>
      <p:bldP spid="32" grpId="0"/>
      <p:bldP spid="32" grpId="1"/>
      <p:bldP spid="40" grpId="0"/>
      <p:bldP spid="40" grpId="1"/>
      <p:bldP spid="51" grpId="0" bldLvl="0" animBg="1"/>
      <p:bldP spid="51" grpId="1" bldLvl="0" animBg="1"/>
      <p:bldP spid="52" grpId="0" bldLvl="0" animBg="1"/>
      <p:bldP spid="52" grpId="1" bldLvl="0" animBg="1"/>
      <p:bldP spid="62" grpId="0" bldLvl="0" animBg="1"/>
      <p:bldP spid="70" grpId="0" bldLvl="0" animBg="1"/>
      <p:bldP spid="74" grpId="0" bldLvl="0" animBg="1"/>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669013" y="4235442"/>
            <a:ext cx="6322088" cy="1954711"/>
          </a:xfrm>
          <a:prstGeom prst="rect">
            <a:avLst/>
          </a:prstGeom>
        </p:spPr>
      </p:pic>
      <p:sp>
        <p:nvSpPr>
          <p:cNvPr id="2" name="标题 1"/>
          <p:cNvSpPr>
            <a:spLocks noGrp="1"/>
          </p:cNvSpPr>
          <p:nvPr>
            <p:ph type="title"/>
          </p:nvPr>
        </p:nvSpPr>
        <p:spPr/>
        <p:txBody>
          <a:bodyPr/>
          <a:lstStyle/>
          <a:p>
            <a:r>
              <a:rPr lang="zh-CN" altLang="en-US" dirty="0"/>
              <a:t>霍夫</a:t>
            </a:r>
            <a:r>
              <a:rPr lang="zh-CN" altLang="en-US" dirty="0" smtClean="0"/>
              <a:t>变换基本原理：以直线检测为例</a:t>
            </a:r>
            <a:endParaRPr lang="zh-CN" altLang="en-US" dirty="0"/>
          </a:p>
        </p:txBody>
      </p:sp>
      <p:sp>
        <p:nvSpPr>
          <p:cNvPr id="3" name="内容占位符 2"/>
          <p:cNvSpPr>
            <a:spLocks noGrp="1"/>
          </p:cNvSpPr>
          <p:nvPr>
            <p:ph idx="1"/>
          </p:nvPr>
        </p:nvSpPr>
        <p:spPr/>
        <p:txBody>
          <a:bodyPr/>
          <a:lstStyle/>
          <a:p>
            <a:r>
              <a:rPr lang="en-US" altLang="zh-CN" dirty="0"/>
              <a:t>Hough Transform</a:t>
            </a:r>
          </a:p>
          <a:p>
            <a:pPr lvl="1"/>
            <a:r>
              <a:rPr lang="zh-CN" altLang="en-US" dirty="0"/>
              <a:t>图像空间与参数空间之间的一种变换</a:t>
            </a:r>
            <a:endParaRPr lang="en-US" altLang="zh-CN" dirty="0"/>
          </a:p>
          <a:p>
            <a:pPr lvl="1"/>
            <a:endParaRPr lang="en-US" altLang="zh-CN" dirty="0"/>
          </a:p>
          <a:p>
            <a:r>
              <a:rPr lang="en-US" altLang="zh-CN" dirty="0"/>
              <a:t>Hough</a:t>
            </a:r>
            <a:r>
              <a:rPr lang="zh-CN" altLang="en-US" dirty="0"/>
              <a:t>参数空间</a:t>
            </a:r>
            <a:endParaRPr lang="en-US" altLang="zh-CN" dirty="0"/>
          </a:p>
          <a:p>
            <a:pPr lvl="1"/>
            <a:r>
              <a:rPr lang="zh-CN" altLang="en-US" dirty="0"/>
              <a:t>在图像空间中的一条直线，对应于</a:t>
            </a:r>
            <a:r>
              <a:rPr lang="en-US" altLang="zh-CN" dirty="0"/>
              <a:t>Hough</a:t>
            </a:r>
            <a:r>
              <a:rPr lang="zh-CN" altLang="en-US" dirty="0"/>
              <a:t>参数空间中的一个点</a:t>
            </a:r>
          </a:p>
        </p:txBody>
      </p:sp>
      <p:sp>
        <p:nvSpPr>
          <p:cNvPr id="8" name="矩形 7"/>
          <p:cNvSpPr/>
          <p:nvPr/>
        </p:nvSpPr>
        <p:spPr>
          <a:xfrm>
            <a:off x="2127934" y="3720512"/>
            <a:ext cx="1107996" cy="369332"/>
          </a:xfrm>
          <a:prstGeom prst="rect">
            <a:avLst/>
          </a:prstGeom>
        </p:spPr>
        <p:txBody>
          <a:bodyPr wrap="none">
            <a:spAutoFit/>
          </a:bodyPr>
          <a:lstStyle/>
          <a:p>
            <a:r>
              <a:rPr lang="zh-CN" altLang="en-US" dirty="0"/>
              <a:t>图像空间</a:t>
            </a:r>
          </a:p>
        </p:txBody>
      </p:sp>
      <p:sp>
        <p:nvSpPr>
          <p:cNvPr id="9" name="矩形 8"/>
          <p:cNvSpPr/>
          <p:nvPr/>
        </p:nvSpPr>
        <p:spPr>
          <a:xfrm>
            <a:off x="6049982" y="3770219"/>
            <a:ext cx="1794081" cy="369332"/>
          </a:xfrm>
          <a:prstGeom prst="rect">
            <a:avLst/>
          </a:prstGeom>
        </p:spPr>
        <p:txBody>
          <a:bodyPr wrap="none">
            <a:spAutoFit/>
          </a:bodyPr>
          <a:lstStyle/>
          <a:p>
            <a:r>
              <a:rPr lang="en-US" altLang="zh-CN" dirty="0"/>
              <a:t>Hough</a:t>
            </a:r>
            <a:r>
              <a:rPr lang="zh-CN" altLang="en-US" dirty="0"/>
              <a:t>参数空间</a:t>
            </a:r>
          </a:p>
        </p:txBody>
      </p:sp>
      <mc:AlternateContent xmlns:mc="http://schemas.openxmlformats.org/markup-compatibility/2006" xmlns:a14="http://schemas.microsoft.com/office/drawing/2010/main">
        <mc:Choice Requires="a14">
          <p:sp>
            <p:nvSpPr>
              <p:cNvPr id="10" name="文本框 9"/>
              <p:cNvSpPr txBox="1"/>
              <p:nvPr/>
            </p:nvSpPr>
            <p:spPr>
              <a:xfrm>
                <a:off x="2309437" y="4580737"/>
                <a:ext cx="1355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309437" y="4580737"/>
                <a:ext cx="1355179" cy="276999"/>
              </a:xfrm>
              <a:prstGeom prst="rect">
                <a:avLst/>
              </a:prstGeom>
              <a:blipFill>
                <a:blip r:embed="rId3"/>
                <a:stretch>
                  <a:fillRect l="-3604" r="-450"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304799" y="6160286"/>
                <a:ext cx="4706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0</m:t>
                          </m:r>
                        </m:sub>
                      </m:sSub>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304799" y="6160286"/>
                <a:ext cx="470642"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352983" y="5333351"/>
                <a:ext cx="467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0</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352983" y="5333351"/>
                <a:ext cx="467436"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677612" y="616028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677612" y="6160286"/>
                <a:ext cx="3727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96219" y="409336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296219" y="4093366"/>
                <a:ext cx="372794" cy="369332"/>
              </a:xfrm>
              <a:prstGeom prst="rect">
                <a:avLst/>
              </a:prstGeom>
              <a:blipFill>
                <a:blip r:embed="rId7"/>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738895" y="6160286"/>
                <a:ext cx="373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738895" y="6160286"/>
                <a:ext cx="373436"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80106" y="4093366"/>
                <a:ext cx="372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5380106" y="4093366"/>
                <a:ext cx="372474" cy="369332"/>
              </a:xfrm>
              <a:prstGeom prst="rect">
                <a:avLst/>
              </a:prstGeom>
              <a:blipFill>
                <a:blip r:embed="rId9"/>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129323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空间编码矩阵生成</a:t>
            </a:r>
          </a:p>
        </p:txBody>
      </p:sp>
      <p:sp>
        <p:nvSpPr>
          <p:cNvPr id="3" name="内容占位符 2"/>
          <p:cNvSpPr>
            <a:spLocks noGrp="1"/>
          </p:cNvSpPr>
          <p:nvPr>
            <p:ph idx="1"/>
          </p:nvPr>
        </p:nvSpPr>
        <p:spPr/>
        <p:txBody>
          <a:bodyPr/>
          <a:lstStyle/>
          <a:p>
            <a:r>
              <a:rPr lang="zh-CN" altLang="en-US"/>
              <a:t>在前面的例子中，每个象限只有一个部分</a:t>
            </a:r>
          </a:p>
          <a:p>
            <a:pPr lvl="1"/>
            <a:r>
              <a:rPr lang="zh-CN" altLang="en-US"/>
              <a:t>现在将每个象限均匀的分成两个部分</a:t>
            </a:r>
          </a:p>
        </p:txBody>
      </p:sp>
      <p:pic>
        <p:nvPicPr>
          <p:cNvPr id="52226" name="Picture 2" descr="axis"/>
          <p:cNvPicPr>
            <a:picLocks noChangeAspect="1" noChangeArrowheads="1"/>
          </p:cNvPicPr>
          <p:nvPr/>
        </p:nvPicPr>
        <p:blipFill>
          <a:blip r:embed="rId2" cstate="print"/>
          <a:srcRect/>
          <a:stretch>
            <a:fillRect/>
          </a:stretch>
        </p:blipFill>
        <p:spPr bwMode="auto">
          <a:xfrm>
            <a:off x="142844" y="3432231"/>
            <a:ext cx="1021256" cy="1440000"/>
          </a:xfrm>
          <a:prstGeom prst="rect">
            <a:avLst/>
          </a:prstGeom>
          <a:noFill/>
          <a:ln w="9525">
            <a:noFill/>
            <a:miter lim="800000"/>
            <a:headEnd/>
            <a:tailEnd/>
          </a:ln>
        </p:spPr>
      </p:pic>
      <p:pic>
        <p:nvPicPr>
          <p:cNvPr id="52228" name="Picture 4" descr="图片5"/>
          <p:cNvPicPr>
            <a:picLocks noChangeAspect="1" noChangeArrowheads="1"/>
          </p:cNvPicPr>
          <p:nvPr/>
        </p:nvPicPr>
        <p:blipFill>
          <a:blip r:embed="rId3" cstate="print"/>
          <a:srcRect/>
          <a:stretch>
            <a:fillRect/>
          </a:stretch>
        </p:blipFill>
        <p:spPr bwMode="auto">
          <a:xfrm>
            <a:off x="4275210" y="2275173"/>
            <a:ext cx="1970358" cy="1800000"/>
          </a:xfrm>
          <a:prstGeom prst="rect">
            <a:avLst/>
          </a:prstGeom>
          <a:noFill/>
          <a:ln w="9525">
            <a:noFill/>
            <a:miter lim="800000"/>
            <a:headEnd/>
            <a:tailEnd/>
          </a:ln>
        </p:spPr>
      </p:pic>
      <p:pic>
        <p:nvPicPr>
          <p:cNvPr id="52229" name="Picture 5" descr="图片6"/>
          <p:cNvPicPr>
            <a:picLocks noChangeAspect="1" noChangeArrowheads="1"/>
          </p:cNvPicPr>
          <p:nvPr/>
        </p:nvPicPr>
        <p:blipFill>
          <a:blip r:embed="rId4" cstate="print"/>
          <a:srcRect/>
          <a:stretch>
            <a:fillRect/>
          </a:stretch>
        </p:blipFill>
        <p:spPr bwMode="auto">
          <a:xfrm>
            <a:off x="4279263" y="4132561"/>
            <a:ext cx="1966784" cy="1800000"/>
          </a:xfrm>
          <a:prstGeom prst="rect">
            <a:avLst/>
          </a:prstGeom>
          <a:noFill/>
          <a:ln w="9525">
            <a:noFill/>
            <a:miter lim="800000"/>
            <a:headEnd/>
            <a:tailEnd/>
          </a:ln>
        </p:spPr>
      </p:pic>
      <p:pic>
        <p:nvPicPr>
          <p:cNvPr id="52230" name="对象 1"/>
          <p:cNvPicPr>
            <a:picLocks noChangeAspect="1" noChangeArrowheads="1"/>
          </p:cNvPicPr>
          <p:nvPr/>
        </p:nvPicPr>
        <p:blipFill>
          <a:blip r:embed="rId5" cstate="print"/>
          <a:srcRect t="-247" r="-111" b="-371"/>
          <a:stretch>
            <a:fillRect/>
          </a:stretch>
        </p:blipFill>
        <p:spPr bwMode="auto">
          <a:xfrm>
            <a:off x="6873747" y="4132561"/>
            <a:ext cx="1984533" cy="1800000"/>
          </a:xfrm>
          <a:prstGeom prst="rect">
            <a:avLst/>
          </a:prstGeom>
          <a:noFill/>
          <a:ln w="9525">
            <a:noFill/>
            <a:miter lim="800000"/>
            <a:headEnd/>
            <a:tailEnd/>
          </a:ln>
        </p:spPr>
      </p:pic>
      <p:sp>
        <p:nvSpPr>
          <p:cNvPr id="9" name="左大括号 8"/>
          <p:cNvSpPr/>
          <p:nvPr/>
        </p:nvSpPr>
        <p:spPr>
          <a:xfrm>
            <a:off x="3639316" y="3146479"/>
            <a:ext cx="428628" cy="192882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下弧形箭头 10"/>
          <p:cNvSpPr/>
          <p:nvPr/>
        </p:nvSpPr>
        <p:spPr>
          <a:xfrm>
            <a:off x="5500694" y="5932561"/>
            <a:ext cx="2357454" cy="500066"/>
          </a:xfrm>
          <a:prstGeom prst="curvedUp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逆时针旋转</a:t>
            </a:r>
            <a:r>
              <a:rPr lang="en-US" altLang="zh-CN" dirty="0">
                <a:solidFill>
                  <a:schemeClr val="tx1"/>
                </a:solidFill>
              </a:rPr>
              <a:t>45</a:t>
            </a:r>
            <a:r>
              <a:rPr lang="zh-CN" altLang="en-US" dirty="0">
                <a:solidFill>
                  <a:schemeClr val="tx1"/>
                </a:solidFill>
              </a:rPr>
              <a:t>度</a:t>
            </a:r>
          </a:p>
        </p:txBody>
      </p:sp>
      <p:pic>
        <p:nvPicPr>
          <p:cNvPr id="26" name="Picture 4" descr="图片5"/>
          <p:cNvPicPr>
            <a:picLocks noChangeAspect="1" noChangeArrowheads="1"/>
          </p:cNvPicPr>
          <p:nvPr/>
        </p:nvPicPr>
        <p:blipFill>
          <a:blip r:embed="rId3" cstate="print"/>
          <a:srcRect/>
          <a:stretch>
            <a:fillRect/>
          </a:stretch>
        </p:blipFill>
        <p:spPr bwMode="auto">
          <a:xfrm>
            <a:off x="1285852" y="3217917"/>
            <a:ext cx="1970358" cy="1800000"/>
          </a:xfrm>
          <a:prstGeom prst="rect">
            <a:avLst/>
          </a:prstGeom>
          <a:noFill/>
          <a:ln w="9525">
            <a:noFill/>
            <a:miter lim="800000"/>
            <a:headEnd/>
            <a:tailEnd/>
          </a:ln>
        </p:spPr>
      </p:pic>
      <p:grpSp>
        <p:nvGrpSpPr>
          <p:cNvPr id="4" name="组合 32"/>
          <p:cNvGrpSpPr/>
          <p:nvPr/>
        </p:nvGrpSpPr>
        <p:grpSpPr>
          <a:xfrm>
            <a:off x="1428729" y="3289355"/>
            <a:ext cx="1866881" cy="1571636"/>
            <a:chOff x="1428729" y="3643314"/>
            <a:chExt cx="1866881" cy="1571636"/>
          </a:xfrm>
        </p:grpSpPr>
        <p:cxnSp>
          <p:nvCxnSpPr>
            <p:cNvPr id="28" name="直接连接符 27"/>
            <p:cNvCxnSpPr/>
            <p:nvPr/>
          </p:nvCxnSpPr>
          <p:spPr>
            <a:xfrm rot="10800000" flipV="1">
              <a:off x="1428729" y="3643314"/>
              <a:ext cx="1785951" cy="157163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14480" y="3643314"/>
              <a:ext cx="1581130" cy="150972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203848" y="3723113"/>
            <a:ext cx="216024" cy="646331"/>
          </a:xfrm>
          <a:prstGeom prst="rect">
            <a:avLst/>
          </a:prstGeom>
          <a:noFill/>
        </p:spPr>
        <p:txBody>
          <a:bodyPr wrap="square" rtlCol="0">
            <a:spAutoFit/>
          </a:bodyPr>
          <a:lstStyle/>
          <a:p>
            <a:r>
              <a:rPr lang="en-US" sz="3600" dirty="0"/>
              <a:t>=</a:t>
            </a:r>
          </a:p>
        </p:txBody>
      </p:sp>
    </p:spTree>
    <p:extLst>
      <p:ext uri="{BB962C8B-B14F-4D97-AF65-F5344CB8AC3E}">
        <p14:creationId xmlns:p14="http://schemas.microsoft.com/office/powerpoint/2010/main" val="3359404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2228"/>
                                        </p:tgtEl>
                                        <p:attrNameLst>
                                          <p:attrName>style.visibility</p:attrName>
                                        </p:attrNameLst>
                                      </p:cBhvr>
                                      <p:to>
                                        <p:strVal val="visible"/>
                                      </p:to>
                                    </p:set>
                                    <p:animEffect transition="in" filter="blinds(horizontal)">
                                      <p:cBhvr>
                                        <p:cTn id="21" dur="500"/>
                                        <p:tgtEl>
                                          <p:spTgt spid="52228"/>
                                        </p:tgtEl>
                                      </p:cBhvr>
                                    </p:animEffect>
                                  </p:childTnLst>
                                </p:cTn>
                              </p:par>
                              <p:par>
                                <p:cTn id="22" presetID="3" presetClass="entr" presetSubtype="10" fill="hold" nodeType="withEffect">
                                  <p:stCondLst>
                                    <p:cond delay="0"/>
                                  </p:stCondLst>
                                  <p:childTnLst>
                                    <p:set>
                                      <p:cBhvr>
                                        <p:cTn id="23" dur="1" fill="hold">
                                          <p:stCondLst>
                                            <p:cond delay="0"/>
                                          </p:stCondLst>
                                        </p:cTn>
                                        <p:tgtEl>
                                          <p:spTgt spid="52229"/>
                                        </p:tgtEl>
                                        <p:attrNameLst>
                                          <p:attrName>style.visibility</p:attrName>
                                        </p:attrNameLst>
                                      </p:cBhvr>
                                      <p:to>
                                        <p:strVal val="visible"/>
                                      </p:to>
                                    </p:set>
                                    <p:animEffect transition="in" filter="blinds(horizontal)">
                                      <p:cBhvr>
                                        <p:cTn id="24" dur="500"/>
                                        <p:tgtEl>
                                          <p:spTgt spid="5222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2230"/>
                                        </p:tgtEl>
                                        <p:attrNameLst>
                                          <p:attrName>style.visibility</p:attrName>
                                        </p:attrNameLst>
                                      </p:cBhvr>
                                      <p:to>
                                        <p:strVal val="visible"/>
                                      </p:to>
                                    </p:set>
                                    <p:animEffect transition="in" filter="blinds(horizontal)">
                                      <p:cBhvr>
                                        <p:cTn id="34"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空间编码矩阵生成</a:t>
            </a:r>
          </a:p>
        </p:txBody>
      </p:sp>
      <p:sp>
        <p:nvSpPr>
          <p:cNvPr id="3" name="内容占位符 2"/>
          <p:cNvSpPr>
            <a:spLocks noGrp="1"/>
          </p:cNvSpPr>
          <p:nvPr>
            <p:ph idx="1"/>
          </p:nvPr>
        </p:nvSpPr>
        <p:spPr/>
        <p:txBody>
          <a:bodyPr/>
          <a:lstStyle/>
          <a:p>
            <a:r>
              <a:rPr lang="zh-CN" altLang="en-US"/>
              <a:t>生成空间矩阵</a:t>
            </a:r>
            <a:r>
              <a:rPr lang="en-US" altLang="zh-CN"/>
              <a:t>GX</a:t>
            </a:r>
            <a:r>
              <a:rPr lang="zh-CN" altLang="en-US"/>
              <a:t>和</a:t>
            </a:r>
            <a:r>
              <a:rPr lang="en-US" altLang="zh-CN"/>
              <a:t>GY</a:t>
            </a:r>
            <a:endParaRPr lang="zh-CN" altLang="en-US"/>
          </a:p>
          <a:p>
            <a:pPr lvl="1"/>
            <a:r>
              <a:rPr lang="zh-CN" altLang="en-US"/>
              <a:t>每个象限均匀的分成</a:t>
            </a:r>
            <a:r>
              <a:rPr lang="en-US" altLang="zh-CN"/>
              <a:t>r</a:t>
            </a:r>
            <a:r>
              <a:rPr lang="zh-CN" altLang="en-US"/>
              <a:t>个部分</a:t>
            </a:r>
          </a:p>
        </p:txBody>
      </p:sp>
      <p:sp>
        <p:nvSpPr>
          <p:cNvPr id="18" name="TextBox 17"/>
          <p:cNvSpPr txBox="1"/>
          <p:nvPr/>
        </p:nvSpPr>
        <p:spPr>
          <a:xfrm>
            <a:off x="2761761" y="4592476"/>
            <a:ext cx="357790" cy="369332"/>
          </a:xfrm>
          <a:prstGeom prst="rect">
            <a:avLst/>
          </a:prstGeom>
          <a:noFill/>
        </p:spPr>
        <p:txBody>
          <a:bodyPr wrap="none" rtlCol="0">
            <a:spAutoFit/>
          </a:bodyPr>
          <a:lstStyle/>
          <a:p>
            <a:r>
              <a:rPr lang="en-US" altLang="zh-CN" dirty="0"/>
              <a:t>…</a:t>
            </a:r>
            <a:endParaRPr lang="zh-CN" altLang="en-US" dirty="0"/>
          </a:p>
        </p:txBody>
      </p:sp>
      <p:pic>
        <p:nvPicPr>
          <p:cNvPr id="216069" name="Picture 5"/>
          <p:cNvPicPr>
            <a:picLocks noChangeAspect="1" noChangeArrowheads="1"/>
          </p:cNvPicPr>
          <p:nvPr/>
        </p:nvPicPr>
        <p:blipFill>
          <a:blip r:embed="rId3" cstate="print"/>
          <a:srcRect/>
          <a:stretch>
            <a:fillRect/>
          </a:stretch>
        </p:blipFill>
        <p:spPr bwMode="auto">
          <a:xfrm>
            <a:off x="86336" y="3521808"/>
            <a:ext cx="1557634" cy="1440000"/>
          </a:xfrm>
          <a:prstGeom prst="rect">
            <a:avLst/>
          </a:prstGeom>
          <a:noFill/>
          <a:ln w="9525">
            <a:noFill/>
            <a:miter lim="800000"/>
            <a:headEnd/>
            <a:tailEnd/>
          </a:ln>
          <a:effectLst/>
        </p:spPr>
      </p:pic>
      <p:grpSp>
        <p:nvGrpSpPr>
          <p:cNvPr id="52" name="组合 51"/>
          <p:cNvGrpSpPr/>
          <p:nvPr/>
        </p:nvGrpSpPr>
        <p:grpSpPr>
          <a:xfrm>
            <a:off x="4801244" y="2247164"/>
            <a:ext cx="1168475" cy="4000528"/>
            <a:chOff x="4857752" y="2714620"/>
            <a:chExt cx="1168475" cy="4000528"/>
          </a:xfrm>
        </p:grpSpPr>
        <p:pic>
          <p:nvPicPr>
            <p:cNvPr id="216070" name="Picture 6"/>
            <p:cNvPicPr>
              <a:picLocks noChangeAspect="1" noChangeArrowheads="1"/>
            </p:cNvPicPr>
            <p:nvPr/>
          </p:nvPicPr>
          <p:blipFill>
            <a:blip r:embed="rId4" cstate="print"/>
            <a:srcRect/>
            <a:stretch>
              <a:fillRect/>
            </a:stretch>
          </p:blipFill>
          <p:spPr bwMode="auto">
            <a:xfrm>
              <a:off x="4857752" y="2714620"/>
              <a:ext cx="1168475" cy="1080000"/>
            </a:xfrm>
            <a:prstGeom prst="rect">
              <a:avLst/>
            </a:prstGeom>
            <a:noFill/>
            <a:ln w="9525">
              <a:noFill/>
              <a:miter lim="800000"/>
              <a:headEnd/>
              <a:tailEnd/>
            </a:ln>
            <a:effectLst/>
          </p:spPr>
        </p:pic>
        <p:pic>
          <p:nvPicPr>
            <p:cNvPr id="216071" name="Picture 7"/>
            <p:cNvPicPr>
              <a:picLocks noChangeAspect="1" noChangeArrowheads="1"/>
            </p:cNvPicPr>
            <p:nvPr/>
          </p:nvPicPr>
          <p:blipFill>
            <a:blip r:embed="rId5" cstate="print"/>
            <a:srcRect/>
            <a:stretch>
              <a:fillRect/>
            </a:stretch>
          </p:blipFill>
          <p:spPr bwMode="auto">
            <a:xfrm>
              <a:off x="4857752" y="3929066"/>
              <a:ext cx="1147119" cy="1080000"/>
            </a:xfrm>
            <a:prstGeom prst="rect">
              <a:avLst/>
            </a:prstGeom>
            <a:noFill/>
            <a:ln w="9525">
              <a:noFill/>
              <a:miter lim="800000"/>
              <a:headEnd/>
              <a:tailEnd/>
            </a:ln>
            <a:effectLst/>
          </p:spPr>
        </p:pic>
        <p:pic>
          <p:nvPicPr>
            <p:cNvPr id="216072" name="Picture 8"/>
            <p:cNvPicPr>
              <a:picLocks noChangeAspect="1" noChangeArrowheads="1"/>
            </p:cNvPicPr>
            <p:nvPr/>
          </p:nvPicPr>
          <p:blipFill>
            <a:blip r:embed="rId6" cstate="print"/>
            <a:srcRect/>
            <a:stretch>
              <a:fillRect/>
            </a:stretch>
          </p:blipFill>
          <p:spPr bwMode="auto">
            <a:xfrm>
              <a:off x="4857752" y="5635148"/>
              <a:ext cx="1109589" cy="1080000"/>
            </a:xfrm>
            <a:prstGeom prst="rect">
              <a:avLst/>
            </a:prstGeom>
            <a:noFill/>
            <a:ln w="9525">
              <a:noFill/>
              <a:miter lim="800000"/>
              <a:headEnd/>
              <a:tailEnd/>
            </a:ln>
            <a:effectLst/>
          </p:spPr>
        </p:pic>
      </p:grpSp>
      <p:sp>
        <p:nvSpPr>
          <p:cNvPr id="24" name="TextBox 23"/>
          <p:cNvSpPr txBox="1"/>
          <p:nvPr/>
        </p:nvSpPr>
        <p:spPr>
          <a:xfrm>
            <a:off x="5157834" y="4604618"/>
            <a:ext cx="357790" cy="369332"/>
          </a:xfrm>
          <a:prstGeom prst="rect">
            <a:avLst/>
          </a:prstGeom>
          <a:noFill/>
        </p:spPr>
        <p:txBody>
          <a:bodyPr wrap="none" rtlCol="0">
            <a:spAutoFit/>
          </a:bodyPr>
          <a:lstStyle/>
          <a:p>
            <a:r>
              <a:rPr lang="en-US" altLang="zh-CN" dirty="0"/>
              <a:t>…</a:t>
            </a:r>
            <a:endParaRPr lang="zh-CN" altLang="en-US" dirty="0"/>
          </a:p>
        </p:txBody>
      </p:sp>
      <p:grpSp>
        <p:nvGrpSpPr>
          <p:cNvPr id="50" name="组合 49"/>
          <p:cNvGrpSpPr/>
          <p:nvPr/>
        </p:nvGrpSpPr>
        <p:grpSpPr>
          <a:xfrm>
            <a:off x="3729674" y="2890106"/>
            <a:ext cx="785818" cy="1073276"/>
            <a:chOff x="3786182" y="3357562"/>
            <a:chExt cx="785818" cy="1073276"/>
          </a:xfrm>
        </p:grpSpPr>
        <p:graphicFrame>
          <p:nvGraphicFramePr>
            <p:cNvPr id="216073" name="Object 9"/>
            <p:cNvGraphicFramePr>
              <a:graphicFrameLocks noChangeAspect="1"/>
            </p:cNvGraphicFramePr>
            <p:nvPr/>
          </p:nvGraphicFramePr>
          <p:xfrm>
            <a:off x="3860524" y="3500438"/>
            <a:ext cx="711476" cy="500066"/>
          </p:xfrm>
          <a:graphic>
            <a:graphicData uri="http://schemas.openxmlformats.org/presentationml/2006/ole">
              <mc:AlternateContent xmlns:mc="http://schemas.openxmlformats.org/markup-compatibility/2006">
                <mc:Choice xmlns:v="urn:schemas-microsoft-com:vml" Requires="v">
                  <p:oleObj spid="_x0000_s21542" name="公式" r:id="rId7" imgW="495300" imgH="342900" progId="Equation.3">
                    <p:embed/>
                  </p:oleObj>
                </mc:Choice>
                <mc:Fallback>
                  <p:oleObj name="公式" r:id="rId7" imgW="495300" imgH="342900" progId="Equation.3">
                    <p:embed/>
                    <p:pic>
                      <p:nvPicPr>
                        <p:cNvPr id="21607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0524" y="3500438"/>
                          <a:ext cx="711476"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左弧形箭头 26"/>
            <p:cNvSpPr/>
            <p:nvPr/>
          </p:nvSpPr>
          <p:spPr>
            <a:xfrm>
              <a:off x="3786182" y="3357562"/>
              <a:ext cx="585506" cy="1073276"/>
            </a:xfrm>
            <a:prstGeom prst="curvedRightArrow">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9" name="组合 48"/>
          <p:cNvGrpSpPr/>
          <p:nvPr/>
        </p:nvGrpSpPr>
        <p:grpSpPr>
          <a:xfrm>
            <a:off x="1840922" y="2247164"/>
            <a:ext cx="1721600" cy="3959584"/>
            <a:chOff x="1907704" y="2714620"/>
            <a:chExt cx="1721600" cy="3959584"/>
          </a:xfrm>
        </p:grpSpPr>
        <p:grpSp>
          <p:nvGrpSpPr>
            <p:cNvPr id="48" name="组合 47"/>
            <p:cNvGrpSpPr/>
            <p:nvPr/>
          </p:nvGrpSpPr>
          <p:grpSpPr>
            <a:xfrm>
              <a:off x="1907704" y="5594204"/>
              <a:ext cx="1721600" cy="1080000"/>
              <a:chOff x="1907704" y="5594204"/>
              <a:chExt cx="1721600" cy="1080000"/>
            </a:xfrm>
          </p:grpSpPr>
          <p:pic>
            <p:nvPicPr>
              <p:cNvPr id="216067" name="Picture 3"/>
              <p:cNvPicPr>
                <a:picLocks noChangeAspect="1" noChangeArrowheads="1"/>
              </p:cNvPicPr>
              <p:nvPr/>
            </p:nvPicPr>
            <p:blipFill>
              <a:blip r:embed="rId9" cstate="print"/>
              <a:srcRect/>
              <a:stretch>
                <a:fillRect/>
              </a:stretch>
            </p:blipFill>
            <p:spPr bwMode="auto">
              <a:xfrm>
                <a:off x="2461079" y="5594204"/>
                <a:ext cx="1168225" cy="1080000"/>
              </a:xfrm>
              <a:prstGeom prst="rect">
                <a:avLst/>
              </a:prstGeom>
              <a:noFill/>
              <a:ln w="9525">
                <a:noFill/>
                <a:miter lim="800000"/>
                <a:headEnd/>
                <a:tailEnd/>
              </a:ln>
              <a:effectLst/>
            </p:spPr>
          </p:pic>
          <p:sp>
            <p:nvSpPr>
              <p:cNvPr id="29" name="TextBox 28"/>
              <p:cNvSpPr txBox="1"/>
              <p:nvPr/>
            </p:nvSpPr>
            <p:spPr>
              <a:xfrm>
                <a:off x="1907704" y="5988626"/>
                <a:ext cx="745717" cy="369332"/>
              </a:xfrm>
              <a:prstGeom prst="rect">
                <a:avLst/>
              </a:prstGeom>
              <a:noFill/>
            </p:spPr>
            <p:txBody>
              <a:bodyPr wrap="none" rtlCol="0">
                <a:spAutoFit/>
              </a:bodyPr>
              <a:lstStyle/>
              <a:p>
                <a:r>
                  <a:rPr lang="en-US" altLang="zh-CN" i="1" dirty="0"/>
                  <a:t>k=r</a:t>
                </a:r>
                <a:r>
                  <a:rPr lang="en-US" altLang="zh-CN" dirty="0"/>
                  <a:t>-1</a:t>
                </a:r>
                <a:endParaRPr lang="zh-CN" altLang="en-US" dirty="0"/>
              </a:p>
            </p:txBody>
          </p:sp>
        </p:grpSp>
        <p:grpSp>
          <p:nvGrpSpPr>
            <p:cNvPr id="47" name="组合 46"/>
            <p:cNvGrpSpPr/>
            <p:nvPr/>
          </p:nvGrpSpPr>
          <p:grpSpPr>
            <a:xfrm>
              <a:off x="1979712" y="3920636"/>
              <a:ext cx="1649592" cy="1080000"/>
              <a:chOff x="1979712" y="3920636"/>
              <a:chExt cx="1649592" cy="1080000"/>
            </a:xfrm>
          </p:grpSpPr>
          <p:pic>
            <p:nvPicPr>
              <p:cNvPr id="216068" name="Picture 4"/>
              <p:cNvPicPr>
                <a:picLocks noChangeAspect="1" noChangeArrowheads="1"/>
              </p:cNvPicPr>
              <p:nvPr/>
            </p:nvPicPr>
            <p:blipFill>
              <a:blip r:embed="rId10" cstate="print"/>
              <a:srcRect/>
              <a:stretch>
                <a:fillRect/>
              </a:stretch>
            </p:blipFill>
            <p:spPr bwMode="auto">
              <a:xfrm>
                <a:off x="2461079" y="3920636"/>
                <a:ext cx="1168225" cy="1080000"/>
              </a:xfrm>
              <a:prstGeom prst="rect">
                <a:avLst/>
              </a:prstGeom>
              <a:noFill/>
              <a:ln w="9525">
                <a:noFill/>
                <a:miter lim="800000"/>
                <a:headEnd/>
                <a:tailEnd/>
              </a:ln>
              <a:effectLst/>
            </p:spPr>
          </p:pic>
          <p:sp>
            <p:nvSpPr>
              <p:cNvPr id="30" name="TextBox 29"/>
              <p:cNvSpPr txBox="1"/>
              <p:nvPr/>
            </p:nvSpPr>
            <p:spPr>
              <a:xfrm>
                <a:off x="1979712" y="4214818"/>
                <a:ext cx="562975" cy="369332"/>
              </a:xfrm>
              <a:prstGeom prst="rect">
                <a:avLst/>
              </a:prstGeom>
              <a:noFill/>
            </p:spPr>
            <p:txBody>
              <a:bodyPr wrap="none" rtlCol="0">
                <a:spAutoFit/>
              </a:bodyPr>
              <a:lstStyle/>
              <a:p>
                <a:r>
                  <a:rPr lang="en-US" altLang="zh-CN" i="1" dirty="0"/>
                  <a:t>k</a:t>
                </a:r>
                <a:r>
                  <a:rPr lang="en-US" altLang="zh-CN" dirty="0"/>
                  <a:t>=1</a:t>
                </a:r>
                <a:endParaRPr lang="zh-CN" altLang="en-US" dirty="0"/>
              </a:p>
            </p:txBody>
          </p:sp>
        </p:grpSp>
        <p:grpSp>
          <p:nvGrpSpPr>
            <p:cNvPr id="46" name="组合 45"/>
            <p:cNvGrpSpPr/>
            <p:nvPr/>
          </p:nvGrpSpPr>
          <p:grpSpPr>
            <a:xfrm>
              <a:off x="1979712" y="2714620"/>
              <a:ext cx="1646550" cy="1080000"/>
              <a:chOff x="1979712" y="2714620"/>
              <a:chExt cx="1646550" cy="1080000"/>
            </a:xfrm>
          </p:grpSpPr>
          <p:pic>
            <p:nvPicPr>
              <p:cNvPr id="216066" name="Picture 2"/>
              <p:cNvPicPr>
                <a:picLocks noChangeAspect="1" noChangeArrowheads="1"/>
              </p:cNvPicPr>
              <p:nvPr/>
            </p:nvPicPr>
            <p:blipFill>
              <a:blip r:embed="rId11" cstate="print"/>
              <a:srcRect/>
              <a:stretch>
                <a:fillRect/>
              </a:stretch>
            </p:blipFill>
            <p:spPr bwMode="auto">
              <a:xfrm>
                <a:off x="2461079" y="2714620"/>
                <a:ext cx="1165183" cy="1080000"/>
              </a:xfrm>
              <a:prstGeom prst="rect">
                <a:avLst/>
              </a:prstGeom>
              <a:noFill/>
              <a:ln w="9525">
                <a:noFill/>
                <a:miter lim="800000"/>
                <a:headEnd/>
                <a:tailEnd/>
              </a:ln>
              <a:effectLst/>
            </p:spPr>
          </p:pic>
          <p:sp>
            <p:nvSpPr>
              <p:cNvPr id="32" name="TextBox 31"/>
              <p:cNvSpPr txBox="1"/>
              <p:nvPr/>
            </p:nvSpPr>
            <p:spPr>
              <a:xfrm>
                <a:off x="1979712" y="3071810"/>
                <a:ext cx="562975" cy="369332"/>
              </a:xfrm>
              <a:prstGeom prst="rect">
                <a:avLst/>
              </a:prstGeom>
              <a:noFill/>
            </p:spPr>
            <p:txBody>
              <a:bodyPr wrap="none" rtlCol="0">
                <a:spAutoFit/>
              </a:bodyPr>
              <a:lstStyle/>
              <a:p>
                <a:r>
                  <a:rPr lang="en-US" altLang="zh-CN" i="1" dirty="0"/>
                  <a:t>k</a:t>
                </a:r>
                <a:r>
                  <a:rPr lang="en-US" altLang="zh-CN" dirty="0"/>
                  <a:t>=0</a:t>
                </a:r>
                <a:endParaRPr lang="zh-CN" altLang="en-US" dirty="0"/>
              </a:p>
            </p:txBody>
          </p:sp>
        </p:grpSp>
      </p:grpSp>
      <p:sp>
        <p:nvSpPr>
          <p:cNvPr id="33" name="左大括号 32"/>
          <p:cNvSpPr/>
          <p:nvPr/>
        </p:nvSpPr>
        <p:spPr>
          <a:xfrm>
            <a:off x="1776572" y="2532916"/>
            <a:ext cx="285752" cy="3429024"/>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4" name="组合 53"/>
          <p:cNvGrpSpPr/>
          <p:nvPr/>
        </p:nvGrpSpPr>
        <p:grpSpPr>
          <a:xfrm>
            <a:off x="6944384" y="2390040"/>
            <a:ext cx="2030758" cy="3643338"/>
            <a:chOff x="7000892" y="2714620"/>
            <a:chExt cx="2030758" cy="3857652"/>
          </a:xfrm>
        </p:grpSpPr>
        <p:sp>
          <p:nvSpPr>
            <p:cNvPr id="34" name="双括号 33"/>
            <p:cNvSpPr/>
            <p:nvPr/>
          </p:nvSpPr>
          <p:spPr>
            <a:xfrm>
              <a:off x="7000892" y="2714620"/>
              <a:ext cx="928694" cy="38576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vert="horz" rtlCol="0" anchor="ctr"/>
            <a:lstStyle/>
            <a:p>
              <a:pPr algn="ctr"/>
              <a:r>
                <a:rPr lang="en-US" altLang="zh-CN" i="1" dirty="0"/>
                <a:t>X</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X</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X</a:t>
              </a:r>
              <a:r>
                <a:rPr lang="en-US" altLang="zh-CN" dirty="0"/>
                <a:t>-map</a:t>
              </a:r>
            </a:p>
          </p:txBody>
        </p:sp>
        <p:sp>
          <p:nvSpPr>
            <p:cNvPr id="37" name="双括号 36"/>
            <p:cNvSpPr/>
            <p:nvPr/>
          </p:nvSpPr>
          <p:spPr>
            <a:xfrm>
              <a:off x="8102956" y="2714620"/>
              <a:ext cx="928694" cy="38576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vert="horz" rtlCol="0" anchor="ctr"/>
            <a:lstStyle/>
            <a:p>
              <a:pPr algn="ctr"/>
              <a:r>
                <a:rPr lang="en-US" altLang="zh-CN" i="1" dirty="0"/>
                <a:t>Y</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Y</a:t>
              </a:r>
              <a:r>
                <a:rPr lang="en-US" altLang="zh-CN" dirty="0"/>
                <a:t>-map</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i="1" dirty="0"/>
                <a:t>Y</a:t>
              </a:r>
              <a:r>
                <a:rPr lang="en-US" altLang="zh-CN" dirty="0"/>
                <a:t>-map</a:t>
              </a:r>
            </a:p>
          </p:txBody>
        </p:sp>
      </p:grpSp>
      <p:grpSp>
        <p:nvGrpSpPr>
          <p:cNvPr id="51" name="组合 50"/>
          <p:cNvGrpSpPr/>
          <p:nvPr/>
        </p:nvGrpSpPr>
        <p:grpSpPr>
          <a:xfrm>
            <a:off x="3801112" y="2675792"/>
            <a:ext cx="785818" cy="3143272"/>
            <a:chOff x="3857620" y="3143248"/>
            <a:chExt cx="785818" cy="3143272"/>
          </a:xfrm>
        </p:grpSpPr>
        <p:sp>
          <p:nvSpPr>
            <p:cNvPr id="20" name="右箭头 19"/>
            <p:cNvSpPr/>
            <p:nvPr/>
          </p:nvSpPr>
          <p:spPr>
            <a:xfrm>
              <a:off x="3871622" y="314324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1" name="右箭头 40"/>
            <p:cNvSpPr/>
            <p:nvPr/>
          </p:nvSpPr>
          <p:spPr>
            <a:xfrm>
              <a:off x="3857620" y="4357694"/>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右箭头 41"/>
            <p:cNvSpPr/>
            <p:nvPr/>
          </p:nvSpPr>
          <p:spPr>
            <a:xfrm>
              <a:off x="3857620" y="600076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53" name="组合 52"/>
          <p:cNvGrpSpPr/>
          <p:nvPr/>
        </p:nvGrpSpPr>
        <p:grpSpPr>
          <a:xfrm>
            <a:off x="6042986" y="2675792"/>
            <a:ext cx="785818" cy="3143272"/>
            <a:chOff x="6143636" y="3143248"/>
            <a:chExt cx="785818" cy="3143272"/>
          </a:xfrm>
        </p:grpSpPr>
        <p:sp>
          <p:nvSpPr>
            <p:cNvPr id="43" name="右箭头 42"/>
            <p:cNvSpPr/>
            <p:nvPr/>
          </p:nvSpPr>
          <p:spPr>
            <a:xfrm>
              <a:off x="6157638" y="314324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4" name="右箭头 43"/>
            <p:cNvSpPr/>
            <p:nvPr/>
          </p:nvSpPr>
          <p:spPr>
            <a:xfrm>
              <a:off x="6143636" y="4357694"/>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5" name="右箭头 44"/>
            <p:cNvSpPr/>
            <p:nvPr/>
          </p:nvSpPr>
          <p:spPr>
            <a:xfrm>
              <a:off x="6143636" y="6000768"/>
              <a:ext cx="771816" cy="28575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55" name="矩形 54"/>
          <p:cNvSpPr/>
          <p:nvPr/>
        </p:nvSpPr>
        <p:spPr>
          <a:xfrm>
            <a:off x="217773" y="6396335"/>
            <a:ext cx="8708454" cy="461665"/>
          </a:xfrm>
          <a:prstGeom prst="rect">
            <a:avLst/>
          </a:prstGeom>
        </p:spPr>
        <p:txBody>
          <a:bodyPr wrap="square">
            <a:spAutoFit/>
          </a:bodyPr>
          <a:lstStyle/>
          <a:p>
            <a:pPr marL="285750" indent="-285750">
              <a:buFont typeface="Arial" panose="020B0604020202020204" pitchFamily="34" charset="0"/>
              <a:buChar char="•"/>
            </a:pPr>
            <a:r>
              <a:rPr lang="en-GB" altLang="zh-CN" sz="1200" dirty="0">
                <a:solidFill>
                  <a:srgbClr val="000000"/>
                </a:solidFill>
              </a:rPr>
              <a:t>Wengang Zhou, Yijuan Lu, </a:t>
            </a:r>
            <a:r>
              <a:rPr lang="en-GB" altLang="zh-CN" sz="1200" dirty="0" err="1">
                <a:solidFill>
                  <a:srgbClr val="000000"/>
                </a:solidFill>
              </a:rPr>
              <a:t>Houqiang</a:t>
            </a:r>
            <a:r>
              <a:rPr lang="en-GB" altLang="zh-CN" sz="1200" dirty="0">
                <a:solidFill>
                  <a:srgbClr val="000000"/>
                </a:solidFill>
              </a:rPr>
              <a:t> Li, Y. Song, and Qi Tian, "Spatial coding for large scale partial-duplicate web image search," </a:t>
            </a:r>
            <a:r>
              <a:rPr lang="en-GB" altLang="zh-CN" sz="1200" i="1" dirty="0">
                <a:solidFill>
                  <a:srgbClr val="000000"/>
                </a:solidFill>
              </a:rPr>
              <a:t>ACM International Conference on Multimedia </a:t>
            </a:r>
            <a:r>
              <a:rPr lang="en-GB" altLang="zh-CN" sz="1200" dirty="0">
                <a:solidFill>
                  <a:srgbClr val="000000"/>
                </a:solidFill>
              </a:rPr>
              <a:t>(</a:t>
            </a:r>
            <a:r>
              <a:rPr lang="en-GB" altLang="zh-CN" sz="1200" i="1" dirty="0">
                <a:solidFill>
                  <a:srgbClr val="000000"/>
                </a:solidFill>
              </a:rPr>
              <a:t>MM</a:t>
            </a:r>
            <a:r>
              <a:rPr lang="en-GB" altLang="zh-CN" sz="1200" dirty="0">
                <a:solidFill>
                  <a:srgbClr val="000000"/>
                </a:solidFill>
              </a:rPr>
              <a:t>), pp.131-140, 2010.</a:t>
            </a:r>
            <a:endParaRPr lang="zh-CN" altLang="en-US" sz="1200" dirty="0"/>
          </a:p>
        </p:txBody>
      </p:sp>
    </p:spTree>
    <p:extLst>
      <p:ext uri="{BB962C8B-B14F-4D97-AF65-F5344CB8AC3E}">
        <p14:creationId xmlns:p14="http://schemas.microsoft.com/office/powerpoint/2010/main" val="2392174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
                                        </p:tgtEl>
                                        <p:attrNameLst>
                                          <p:attrName>style.visibility</p:attrName>
                                        </p:attrNameLst>
                                      </p:cBhvr>
                                      <p:to>
                                        <p:strVal val="visible"/>
                                      </p:to>
                                    </p:set>
                                  </p:childTnLst>
                                </p:cTn>
                              </p:par>
                              <p:par>
                                <p:cTn id="10" presetID="4"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par>
                          <p:cTn id="17" fill="hold">
                            <p:stCondLst>
                              <p:cond delay="0"/>
                            </p:stCondLst>
                            <p:childTnLst>
                              <p:par>
                                <p:cTn id="18" presetID="4" presetClass="entr" presetSubtype="16"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ox(in)">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ox(in)">
                                      <p:cBhvr>
                                        <p:cTn id="25" dur="1000"/>
                                        <p:tgtEl>
                                          <p:spTgt spid="51"/>
                                        </p:tgtEl>
                                      </p:cBhvr>
                                    </p:animEffect>
                                  </p:childTnLst>
                                </p:cTn>
                              </p:par>
                            </p:childTnLst>
                          </p:cTn>
                        </p:par>
                        <p:par>
                          <p:cTn id="26" fill="hold">
                            <p:stCondLst>
                              <p:cond delay="1000"/>
                            </p:stCondLst>
                            <p:childTnLst>
                              <p:par>
                                <p:cTn id="27" presetID="4" presetClass="entr" presetSubtype="16"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ox(in)">
                                      <p:cBhvr>
                                        <p:cTn id="29" dur="1000"/>
                                        <p:tgtEl>
                                          <p:spTgt spid="5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ox(in)">
                                      <p:cBhvr>
                                        <p:cTn id="32" dur="1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ox(in)">
                                      <p:cBhvr>
                                        <p:cTn id="37" dur="1000"/>
                                        <p:tgtEl>
                                          <p:spTgt spid="53"/>
                                        </p:tgtEl>
                                      </p:cBhvr>
                                    </p:animEffect>
                                  </p:childTnLst>
                                </p:cTn>
                              </p:par>
                            </p:childTnLst>
                          </p:cTn>
                        </p:par>
                        <p:par>
                          <p:cTn id="38" fill="hold">
                            <p:stCondLst>
                              <p:cond delay="1000"/>
                            </p:stCondLst>
                            <p:childTnLst>
                              <p:par>
                                <p:cTn id="39" presetID="4" presetClass="entr" presetSubtype="16"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box(in)">
                                      <p:cBhvr>
                                        <p:cTn id="41" dur="10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局部特征匹配的空间校验</a:t>
            </a:r>
          </a:p>
        </p:txBody>
      </p:sp>
      <p:sp>
        <p:nvSpPr>
          <p:cNvPr id="3" name="内容占位符 2"/>
          <p:cNvSpPr>
            <a:spLocks noGrp="1"/>
          </p:cNvSpPr>
          <p:nvPr>
            <p:ph idx="1"/>
          </p:nvPr>
        </p:nvSpPr>
        <p:spPr/>
        <p:txBody>
          <a:bodyPr/>
          <a:lstStyle/>
          <a:p>
            <a:r>
              <a:rPr lang="zh-CN" altLang="en-US" dirty="0"/>
              <a:t>基于空间矩阵</a:t>
            </a:r>
            <a:r>
              <a:rPr lang="en-US" altLang="zh-CN" dirty="0"/>
              <a:t>GX</a:t>
            </a:r>
            <a:r>
              <a:rPr lang="zh-CN" altLang="en-US" dirty="0"/>
              <a:t>和</a:t>
            </a:r>
            <a:r>
              <a:rPr lang="en-US" altLang="zh-CN" dirty="0"/>
              <a:t>GY</a:t>
            </a:r>
            <a:r>
              <a:rPr lang="zh-CN" altLang="en-US" dirty="0"/>
              <a:t>的验证</a:t>
            </a:r>
          </a:p>
          <a:p>
            <a:pPr lvl="1"/>
            <a:r>
              <a:rPr lang="zh-CN" altLang="en-US" dirty="0"/>
              <a:t>将匹配特征对的空间矩阵进行对比</a:t>
            </a:r>
          </a:p>
          <a:p>
            <a:pPr lvl="1"/>
            <a:endParaRPr lang="zh-CN" altLang="en-US" dirty="0"/>
          </a:p>
          <a:p>
            <a:pPr lvl="1"/>
            <a:endParaRPr lang="zh-CN" altLang="en-US" dirty="0"/>
          </a:p>
          <a:p>
            <a:pPr lvl="1"/>
            <a:endParaRPr lang="zh-CN" altLang="en-US" dirty="0"/>
          </a:p>
          <a:p>
            <a:pPr marL="0" lvl="2" indent="0">
              <a:buNone/>
            </a:pPr>
            <a:r>
              <a:rPr lang="en-US" altLang="zh-CN" sz="2000" i="1" dirty="0">
                <a:sym typeface="+mn-ea"/>
              </a:rPr>
              <a:t>     k=0, …, r-1</a:t>
            </a:r>
            <a:r>
              <a:rPr lang="en-US" altLang="zh-CN" sz="2000" dirty="0">
                <a:sym typeface="+mn-ea"/>
              </a:rPr>
              <a:t>;  </a:t>
            </a:r>
            <a:r>
              <a:rPr lang="en-US" altLang="zh-CN" sz="2000" i="1" dirty="0" err="1">
                <a:sym typeface="+mn-ea"/>
              </a:rPr>
              <a:t>i</a:t>
            </a:r>
            <a:r>
              <a:rPr lang="en-US" altLang="zh-CN" sz="2000" i="1" dirty="0">
                <a:sym typeface="+mn-ea"/>
              </a:rPr>
              <a:t>, j=1, …, N</a:t>
            </a:r>
            <a:r>
              <a:rPr lang="en-US" altLang="zh-CN" sz="2000" dirty="0">
                <a:sym typeface="+mn-ea"/>
              </a:rPr>
              <a:t>;  </a:t>
            </a:r>
            <a:r>
              <a:rPr lang="en-US" altLang="zh-CN" sz="2000" i="1" dirty="0">
                <a:sym typeface="+mn-ea"/>
              </a:rPr>
              <a:t>N</a:t>
            </a:r>
            <a:r>
              <a:rPr lang="en-US" altLang="zh-CN" sz="2000" dirty="0">
                <a:sym typeface="+mn-ea"/>
              </a:rPr>
              <a:t>: </a:t>
            </a:r>
            <a:r>
              <a:rPr lang="zh-CN" altLang="en-US" sz="2000" dirty="0">
                <a:sym typeface="+mn-ea"/>
              </a:rPr>
              <a:t>匹配特征对的数量</a:t>
            </a:r>
            <a:endParaRPr lang="en-US" altLang="zh-CN" sz="2000" dirty="0">
              <a:sym typeface="+mn-ea"/>
            </a:endParaRPr>
          </a:p>
          <a:p>
            <a:pPr marL="0" lvl="2" indent="0">
              <a:buNone/>
            </a:pPr>
            <a:endParaRPr lang="en-US" altLang="zh-CN" sz="2000" dirty="0"/>
          </a:p>
          <a:p>
            <a:pPr lvl="1"/>
            <a:r>
              <a:rPr lang="zh-CN" altLang="en-US" dirty="0" smtClean="0"/>
              <a:t>迭代地</a:t>
            </a:r>
            <a:r>
              <a:rPr lang="zh-CN" altLang="en-US" b="1" dirty="0" smtClean="0">
                <a:solidFill>
                  <a:srgbClr val="0070C0"/>
                </a:solidFill>
              </a:rPr>
              <a:t>查找</a:t>
            </a:r>
            <a:r>
              <a:rPr lang="zh-CN" altLang="en-US" dirty="0"/>
              <a:t>和</a:t>
            </a:r>
            <a:r>
              <a:rPr lang="zh-CN" altLang="en-US" b="1" dirty="0">
                <a:solidFill>
                  <a:srgbClr val="0070C0"/>
                </a:solidFill>
              </a:rPr>
              <a:t>删除</a:t>
            </a:r>
            <a:r>
              <a:rPr lang="zh-CN" altLang="en-US" dirty="0"/>
              <a:t>最不一致的匹配对</a:t>
            </a:r>
          </a:p>
        </p:txBody>
      </p:sp>
      <p:graphicFrame>
        <p:nvGraphicFramePr>
          <p:cNvPr id="54273" name="Object 1"/>
          <p:cNvGraphicFramePr>
            <a:graphicFrameLocks noChangeAspect="1"/>
          </p:cNvGraphicFramePr>
          <p:nvPr/>
        </p:nvGraphicFramePr>
        <p:xfrm>
          <a:off x="777240" y="2210687"/>
          <a:ext cx="4252913" cy="903288"/>
        </p:xfrm>
        <a:graphic>
          <a:graphicData uri="http://schemas.openxmlformats.org/presentationml/2006/ole">
            <mc:AlternateContent xmlns:mc="http://schemas.openxmlformats.org/markup-compatibility/2006">
              <mc:Choice xmlns:v="urn:schemas-microsoft-com:vml" Requires="v">
                <p:oleObj spid="_x0000_s22710" name="Equation" r:id="rId3" imgW="2006600" imgH="419100" progId="Equation.DSMT4">
                  <p:embed/>
                </p:oleObj>
              </mc:Choice>
              <mc:Fallback>
                <p:oleObj name="Equation" r:id="rId3" imgW="2006600" imgH="419100" progId="Equation.DSMT4">
                  <p:embed/>
                  <p:pic>
                    <p:nvPicPr>
                      <p:cNvPr id="542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 y="2210687"/>
                        <a:ext cx="4252913"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026134" y="2249432"/>
            <a:ext cx="3188970" cy="760730"/>
          </a:xfrm>
          <a:prstGeom prst="rect">
            <a:avLst/>
          </a:prstGeom>
          <a:noFill/>
        </p:spPr>
        <p:txBody>
          <a:bodyPr wrap="none" rtlCol="0">
            <a:spAutoFit/>
          </a:bodyPr>
          <a:lstStyle/>
          <a:p>
            <a:pPr>
              <a:spcAft>
                <a:spcPts val="900"/>
              </a:spcAft>
            </a:pPr>
            <a:r>
              <a:rPr lang="en-US" i="1" dirty="0" err="1"/>
              <a:t>V</a:t>
            </a:r>
            <a:r>
              <a:rPr lang="en-US" i="1" baseline="-25000" dirty="0" err="1"/>
              <a:t>x</a:t>
            </a:r>
            <a:r>
              <a:rPr lang="en-US" dirty="0"/>
              <a:t>: </a:t>
            </a:r>
            <a:r>
              <a:rPr lang="zh-CN" altLang="en-US" dirty="0"/>
              <a:t>空间矩阵</a:t>
            </a:r>
            <a:r>
              <a:rPr lang="en-US" altLang="zh-CN" dirty="0"/>
              <a:t>X</a:t>
            </a:r>
            <a:r>
              <a:rPr lang="zh-CN" altLang="en-US" dirty="0"/>
              <a:t>中不一致的程度</a:t>
            </a:r>
            <a:endParaRPr lang="en-US" dirty="0"/>
          </a:p>
          <a:p>
            <a:r>
              <a:rPr lang="en-US" i="1" dirty="0" err="1"/>
              <a:t>V</a:t>
            </a:r>
            <a:r>
              <a:rPr lang="en-US" i="1" baseline="-25000" dirty="0" err="1"/>
              <a:t>y</a:t>
            </a:r>
            <a:r>
              <a:rPr lang="en-US" dirty="0"/>
              <a:t>: </a:t>
            </a:r>
            <a:r>
              <a:rPr lang="zh-CN" altLang="en-US" dirty="0"/>
              <a:t>空间矩阵</a:t>
            </a:r>
            <a:r>
              <a:rPr lang="en-US" altLang="zh-CN" dirty="0"/>
              <a:t>Y</a:t>
            </a:r>
            <a:r>
              <a:rPr lang="zh-CN" altLang="en-US" dirty="0"/>
              <a:t>中不一致的程度</a:t>
            </a:r>
          </a:p>
        </p:txBody>
      </p:sp>
      <p:graphicFrame>
        <p:nvGraphicFramePr>
          <p:cNvPr id="4" name="Object 15"/>
          <p:cNvGraphicFramePr>
            <a:graphicFrameLocks noChangeAspect="1"/>
          </p:cNvGraphicFramePr>
          <p:nvPr/>
        </p:nvGraphicFramePr>
        <p:xfrm>
          <a:off x="1460500" y="4491038"/>
          <a:ext cx="2886075" cy="904875"/>
        </p:xfrm>
        <a:graphic>
          <a:graphicData uri="http://schemas.openxmlformats.org/presentationml/2006/ole">
            <mc:AlternateContent xmlns:mc="http://schemas.openxmlformats.org/markup-compatibility/2006">
              <mc:Choice xmlns:v="urn:schemas-microsoft-com:vml" Requires="v">
                <p:oleObj spid="_x0000_s22711" name="公式" r:id="rId5" imgW="1422400" imgH="444500" progId="Equation.3">
                  <p:embed/>
                </p:oleObj>
              </mc:Choice>
              <mc:Fallback>
                <p:oleObj name="公式" r:id="rId5" imgW="1422400" imgH="444500" progId="Equation.3">
                  <p:embed/>
                  <p:pic>
                    <p:nvPicPr>
                      <p:cNvPr id="4"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500" y="4491038"/>
                        <a:ext cx="288607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0" name="Object 16"/>
          <p:cNvGraphicFramePr>
            <a:graphicFrameLocks noChangeAspect="1"/>
          </p:cNvGraphicFramePr>
          <p:nvPr/>
        </p:nvGraphicFramePr>
        <p:xfrm>
          <a:off x="1454785" y="5309487"/>
          <a:ext cx="2828925" cy="877888"/>
        </p:xfrm>
        <a:graphic>
          <a:graphicData uri="http://schemas.openxmlformats.org/presentationml/2006/ole">
            <mc:AlternateContent xmlns:mc="http://schemas.openxmlformats.org/markup-compatibility/2006">
              <mc:Choice xmlns:v="urn:schemas-microsoft-com:vml" Requires="v">
                <p:oleObj spid="_x0000_s22712" name="Equation" r:id="rId7" imgW="1435100" imgH="444500" progId="Equation.3">
                  <p:embed/>
                </p:oleObj>
              </mc:Choice>
              <mc:Fallback>
                <p:oleObj name="Equation" r:id="rId7" imgW="1435100" imgH="444500" progId="Equation.3">
                  <p:embed/>
                  <p:pic>
                    <p:nvPicPr>
                      <p:cNvPr id="616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4785" y="5309487"/>
                        <a:ext cx="2828925"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1" name="Object 17"/>
          <p:cNvGraphicFramePr>
            <a:graphicFrameLocks noChangeAspect="1"/>
          </p:cNvGraphicFramePr>
          <p:nvPr/>
        </p:nvGraphicFramePr>
        <p:xfrm>
          <a:off x="4796477" y="4614546"/>
          <a:ext cx="2071702" cy="577565"/>
        </p:xfrm>
        <a:graphic>
          <a:graphicData uri="http://schemas.openxmlformats.org/presentationml/2006/ole">
            <mc:AlternateContent xmlns:mc="http://schemas.openxmlformats.org/markup-compatibility/2006">
              <mc:Choice xmlns:v="urn:schemas-microsoft-com:vml" Requires="v">
                <p:oleObj spid="_x0000_s22713" name="公式" r:id="rId9" imgW="989965" imgH="279400" progId="Equation.3">
                  <p:embed/>
                </p:oleObj>
              </mc:Choice>
              <mc:Fallback>
                <p:oleObj name="公式" r:id="rId9" imgW="989965" imgH="279400" progId="Equation.3">
                  <p:embed/>
                  <p:pic>
                    <p:nvPicPr>
                      <p:cNvPr id="616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6477" y="4614546"/>
                        <a:ext cx="2071702" cy="577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62" name="Object 18"/>
          <p:cNvGraphicFramePr>
            <a:graphicFrameLocks noChangeAspect="1"/>
          </p:cNvGraphicFramePr>
          <p:nvPr/>
        </p:nvGraphicFramePr>
        <p:xfrm>
          <a:off x="4796477" y="5469555"/>
          <a:ext cx="2143163" cy="586652"/>
        </p:xfrm>
        <a:graphic>
          <a:graphicData uri="http://schemas.openxmlformats.org/presentationml/2006/ole">
            <mc:AlternateContent xmlns:mc="http://schemas.openxmlformats.org/markup-compatibility/2006">
              <mc:Choice xmlns:v="urn:schemas-microsoft-com:vml" Requires="v">
                <p:oleObj spid="_x0000_s22714" name="公式" r:id="rId11" imgW="1054100" imgH="292100" progId="Equation.3">
                  <p:embed/>
                </p:oleObj>
              </mc:Choice>
              <mc:Fallback>
                <p:oleObj name="公式" r:id="rId11" imgW="1054100" imgH="292100" progId="Equation.3">
                  <p:embed/>
                  <p:pic>
                    <p:nvPicPr>
                      <p:cNvPr id="6162"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6477" y="5469555"/>
                        <a:ext cx="2143163" cy="586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Curved Left Arrow 22"/>
          <p:cNvSpPr/>
          <p:nvPr/>
        </p:nvSpPr>
        <p:spPr>
          <a:xfrm>
            <a:off x="6961847" y="4904079"/>
            <a:ext cx="360040" cy="7920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Left Arrow 24"/>
          <p:cNvSpPr/>
          <p:nvPr/>
        </p:nvSpPr>
        <p:spPr>
          <a:xfrm rot="10800000">
            <a:off x="4441567" y="4976086"/>
            <a:ext cx="360040" cy="7920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459206" y="4903328"/>
            <a:ext cx="1511795" cy="738664"/>
          </a:xfrm>
          <a:prstGeom prst="rect">
            <a:avLst/>
          </a:prstGeom>
          <a:noFill/>
        </p:spPr>
        <p:txBody>
          <a:bodyPr wrap="square" rtlCol="0">
            <a:spAutoFit/>
          </a:bodyPr>
          <a:lstStyle/>
          <a:p>
            <a:pPr algn="ctr"/>
            <a:r>
              <a:rPr lang="zh-CN" altLang="en-US" sz="1400" dirty="0" smtClean="0"/>
              <a:t>找到</a:t>
            </a:r>
            <a:r>
              <a:rPr lang="en-US" sz="1400" dirty="0" smtClean="0"/>
              <a:t> </a:t>
            </a:r>
            <a:r>
              <a:rPr lang="en-US" sz="1400" i="1" dirty="0" err="1"/>
              <a:t>i</a:t>
            </a:r>
            <a:r>
              <a:rPr lang="en-US" sz="1400" dirty="0" smtClean="0"/>
              <a:t>*</a:t>
            </a:r>
            <a:r>
              <a:rPr lang="en-US" altLang="zh-CN" sz="1400" dirty="0" smtClean="0"/>
              <a:t>/</a:t>
            </a:r>
            <a:r>
              <a:rPr lang="en-US" altLang="zh-CN" sz="1400" i="1" dirty="0"/>
              <a:t> </a:t>
            </a:r>
            <a:r>
              <a:rPr lang="en-US" altLang="zh-CN" sz="1400" i="1" dirty="0" smtClean="0"/>
              <a:t>j</a:t>
            </a:r>
            <a:r>
              <a:rPr lang="en-US" altLang="zh-CN" sz="1400" dirty="0" smtClean="0"/>
              <a:t>*</a:t>
            </a:r>
            <a:r>
              <a:rPr lang="en-US" sz="1400" dirty="0" smtClean="0"/>
              <a:t> </a:t>
            </a:r>
            <a:r>
              <a:rPr lang="zh-CN" altLang="en-US" sz="1400" dirty="0" smtClean="0"/>
              <a:t>，并从</a:t>
            </a:r>
            <a:r>
              <a:rPr lang="en-US" altLang="zh-CN" sz="1400" i="1" dirty="0" err="1" smtClean="0"/>
              <a:t>V</a:t>
            </a:r>
            <a:r>
              <a:rPr lang="en-US" altLang="zh-CN" sz="1400" i="1" baseline="-25000" dirty="0" err="1" smtClean="0"/>
              <a:t>x</a:t>
            </a:r>
            <a:r>
              <a:rPr lang="en-US" altLang="zh-CN" sz="1400" i="1" baseline="-25000" dirty="0" smtClean="0"/>
              <a:t>  </a:t>
            </a:r>
            <a:r>
              <a:rPr lang="zh-CN" altLang="en-US" sz="1400" dirty="0"/>
              <a:t>和</a:t>
            </a:r>
            <a:r>
              <a:rPr lang="en-US" altLang="zh-CN" sz="1400" dirty="0" smtClean="0"/>
              <a:t> </a:t>
            </a:r>
            <a:r>
              <a:rPr lang="en-US" altLang="zh-CN" sz="1400" i="1" dirty="0" err="1" smtClean="0"/>
              <a:t>V</a:t>
            </a:r>
            <a:r>
              <a:rPr lang="en-US" altLang="zh-CN" sz="1400" i="1" baseline="-25000" dirty="0" err="1" smtClean="0"/>
              <a:t>y</a:t>
            </a:r>
            <a:r>
              <a:rPr lang="en-US" altLang="zh-CN" sz="1400" i="1" baseline="-25000" dirty="0" smtClean="0"/>
              <a:t> </a:t>
            </a:r>
            <a:r>
              <a:rPr lang="zh-CN" altLang="en-US" sz="1400" dirty="0" smtClean="0"/>
              <a:t>中删除对应的行和列</a:t>
            </a:r>
            <a:endParaRPr lang="en-US" sz="1400" dirty="0"/>
          </a:p>
        </p:txBody>
      </p:sp>
    </p:spTree>
    <p:extLst>
      <p:ext uri="{BB962C8B-B14F-4D97-AF65-F5344CB8AC3E}">
        <p14:creationId xmlns:p14="http://schemas.microsoft.com/office/powerpoint/2010/main" val="2241779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5" grpId="0" bldLvl="0" animBg="1"/>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局部匹配的空间校验实例</a:t>
            </a:r>
          </a:p>
        </p:txBody>
      </p:sp>
      <p:pic>
        <p:nvPicPr>
          <p:cNvPr id="35842" name="图片 107"/>
          <p:cNvPicPr>
            <a:picLocks noChangeAspect="1" noChangeArrowheads="1"/>
          </p:cNvPicPr>
          <p:nvPr/>
        </p:nvPicPr>
        <p:blipFill>
          <a:blip r:embed="rId3" cstate="print"/>
          <a:srcRect l="9785" t="5943" r="10306" b="11539"/>
          <a:stretch>
            <a:fillRect/>
          </a:stretch>
        </p:blipFill>
        <p:spPr bwMode="auto">
          <a:xfrm>
            <a:off x="146041" y="4293168"/>
            <a:ext cx="2880000" cy="1803571"/>
          </a:xfrm>
          <a:prstGeom prst="rect">
            <a:avLst/>
          </a:prstGeom>
          <a:noFill/>
          <a:ln w="9525">
            <a:noFill/>
            <a:miter lim="800000"/>
            <a:headEnd/>
            <a:tailEnd/>
          </a:ln>
        </p:spPr>
      </p:pic>
      <p:pic>
        <p:nvPicPr>
          <p:cNvPr id="35843" name="图片 109"/>
          <p:cNvPicPr>
            <a:picLocks noChangeAspect="1" noChangeArrowheads="1"/>
          </p:cNvPicPr>
          <p:nvPr/>
        </p:nvPicPr>
        <p:blipFill>
          <a:blip r:embed="rId4" cstate="print"/>
          <a:srcRect l="9999" t="5943" r="10213" b="11539"/>
          <a:stretch>
            <a:fillRect/>
          </a:stretch>
        </p:blipFill>
        <p:spPr bwMode="auto">
          <a:xfrm>
            <a:off x="3120760" y="4293168"/>
            <a:ext cx="2880000" cy="1816273"/>
          </a:xfrm>
          <a:prstGeom prst="rect">
            <a:avLst/>
          </a:prstGeom>
          <a:noFill/>
          <a:ln w="9525">
            <a:noFill/>
            <a:miter lim="800000"/>
            <a:headEnd/>
            <a:tailEnd/>
          </a:ln>
        </p:spPr>
      </p:pic>
      <p:pic>
        <p:nvPicPr>
          <p:cNvPr id="35844" name="图片 108"/>
          <p:cNvPicPr>
            <a:picLocks noChangeAspect="1" noChangeArrowheads="1"/>
          </p:cNvPicPr>
          <p:nvPr/>
        </p:nvPicPr>
        <p:blipFill>
          <a:blip r:embed="rId5" cstate="print"/>
          <a:srcRect l="9787" t="5594" r="10213" b="11189"/>
          <a:stretch>
            <a:fillRect/>
          </a:stretch>
        </p:blipFill>
        <p:spPr bwMode="auto">
          <a:xfrm>
            <a:off x="6102692" y="4306816"/>
            <a:ext cx="2880000" cy="1828974"/>
          </a:xfrm>
          <a:prstGeom prst="rect">
            <a:avLst/>
          </a:prstGeom>
          <a:noFill/>
          <a:ln w="9525">
            <a:noFill/>
            <a:miter lim="800000"/>
            <a:headEnd/>
            <a:tailEnd/>
          </a:ln>
        </p:spPr>
      </p:pic>
      <p:pic>
        <p:nvPicPr>
          <p:cNvPr id="6" name="图片 57"/>
          <p:cNvPicPr>
            <a:picLocks noChangeAspect="1" noChangeArrowheads="1"/>
          </p:cNvPicPr>
          <p:nvPr/>
        </p:nvPicPr>
        <p:blipFill>
          <a:blip r:embed="rId6" cstate="print"/>
          <a:srcRect l="11684" t="6221" r="12898" b="3760"/>
          <a:stretch>
            <a:fillRect/>
          </a:stretch>
        </p:blipFill>
        <p:spPr bwMode="auto">
          <a:xfrm>
            <a:off x="146042" y="1909450"/>
            <a:ext cx="2880000" cy="1742415"/>
          </a:xfrm>
          <a:prstGeom prst="rect">
            <a:avLst/>
          </a:prstGeom>
          <a:noFill/>
          <a:ln w="9525">
            <a:noFill/>
            <a:miter lim="800000"/>
            <a:headEnd/>
            <a:tailEnd/>
          </a:ln>
        </p:spPr>
      </p:pic>
      <p:pic>
        <p:nvPicPr>
          <p:cNvPr id="7" name="图片 59"/>
          <p:cNvPicPr>
            <a:picLocks noChangeAspect="1" noChangeArrowheads="1"/>
          </p:cNvPicPr>
          <p:nvPr/>
        </p:nvPicPr>
        <p:blipFill>
          <a:blip r:embed="rId7" cstate="print"/>
          <a:srcRect l="11281" t="5521" r="13689" b="6754"/>
          <a:stretch>
            <a:fillRect/>
          </a:stretch>
        </p:blipFill>
        <p:spPr bwMode="auto">
          <a:xfrm>
            <a:off x="3112746" y="1909449"/>
            <a:ext cx="2880000" cy="1701676"/>
          </a:xfrm>
          <a:prstGeom prst="rect">
            <a:avLst/>
          </a:prstGeom>
          <a:noFill/>
          <a:ln w="9525">
            <a:noFill/>
            <a:miter lim="800000"/>
            <a:headEnd/>
            <a:tailEnd/>
          </a:ln>
        </p:spPr>
      </p:pic>
      <p:pic>
        <p:nvPicPr>
          <p:cNvPr id="8" name="图片 60"/>
          <p:cNvPicPr>
            <a:picLocks noChangeAspect="1" noChangeArrowheads="1"/>
          </p:cNvPicPr>
          <p:nvPr/>
        </p:nvPicPr>
        <p:blipFill>
          <a:blip r:embed="rId8" cstate="print"/>
          <a:srcRect l="11414" t="5521" r="13081" b="5293"/>
          <a:stretch>
            <a:fillRect/>
          </a:stretch>
        </p:blipFill>
        <p:spPr bwMode="auto">
          <a:xfrm>
            <a:off x="6121156" y="1909449"/>
            <a:ext cx="2880000" cy="1718112"/>
          </a:xfrm>
          <a:prstGeom prst="rect">
            <a:avLst/>
          </a:prstGeom>
          <a:noFill/>
          <a:ln w="9525">
            <a:noFill/>
            <a:miter lim="800000"/>
            <a:headEnd/>
            <a:tailEnd/>
          </a:ln>
        </p:spPr>
      </p:pic>
      <p:sp>
        <p:nvSpPr>
          <p:cNvPr id="11" name="TextBox 10"/>
          <p:cNvSpPr txBox="1"/>
          <p:nvPr/>
        </p:nvSpPr>
        <p:spPr>
          <a:xfrm>
            <a:off x="714348" y="6072206"/>
            <a:ext cx="1325880" cy="368300"/>
          </a:xfrm>
          <a:prstGeom prst="rect">
            <a:avLst/>
          </a:prstGeom>
          <a:noFill/>
        </p:spPr>
        <p:txBody>
          <a:bodyPr wrap="none" rtlCol="0">
            <a:spAutoFit/>
          </a:bodyPr>
          <a:lstStyle/>
          <a:p>
            <a:r>
              <a:rPr lang="zh-CN" altLang="en-US" dirty="0"/>
              <a:t>空间验证前</a:t>
            </a:r>
          </a:p>
        </p:txBody>
      </p:sp>
      <p:sp>
        <p:nvSpPr>
          <p:cNvPr id="12" name="TextBox 11"/>
          <p:cNvSpPr txBox="1"/>
          <p:nvPr/>
        </p:nvSpPr>
        <p:spPr>
          <a:xfrm>
            <a:off x="6634570" y="6072206"/>
            <a:ext cx="1325880" cy="368300"/>
          </a:xfrm>
          <a:prstGeom prst="rect">
            <a:avLst/>
          </a:prstGeom>
          <a:noFill/>
        </p:spPr>
        <p:txBody>
          <a:bodyPr wrap="none" rtlCol="0">
            <a:spAutoFit/>
          </a:bodyPr>
          <a:lstStyle/>
          <a:p>
            <a:r>
              <a:rPr lang="zh-CN" altLang="en-US" dirty="0"/>
              <a:t>空间验证后</a:t>
            </a:r>
          </a:p>
        </p:txBody>
      </p:sp>
      <p:sp>
        <p:nvSpPr>
          <p:cNvPr id="13" name="TextBox 12"/>
          <p:cNvSpPr txBox="1"/>
          <p:nvPr/>
        </p:nvSpPr>
        <p:spPr>
          <a:xfrm>
            <a:off x="3334373" y="6072206"/>
            <a:ext cx="2011680" cy="368300"/>
          </a:xfrm>
          <a:prstGeom prst="rect">
            <a:avLst/>
          </a:prstGeom>
          <a:noFill/>
        </p:spPr>
        <p:txBody>
          <a:bodyPr wrap="none" rtlCol="0">
            <a:spAutoFit/>
          </a:bodyPr>
          <a:lstStyle/>
          <a:p>
            <a:r>
              <a:rPr lang="zh-CN" altLang="en-US" dirty="0"/>
              <a:t>识别的错误匹配对</a:t>
            </a:r>
          </a:p>
        </p:txBody>
      </p:sp>
      <p:sp>
        <p:nvSpPr>
          <p:cNvPr id="14" name="灯片编号占位符 13"/>
          <p:cNvSpPr>
            <a:spLocks noGrp="1"/>
          </p:cNvSpPr>
          <p:nvPr>
            <p:ph type="sldNum" sz="quarter" idx="12"/>
          </p:nvPr>
        </p:nvSpPr>
        <p:spPr>
          <a:xfrm>
            <a:off x="6590030" y="6256655"/>
            <a:ext cx="1905000" cy="457200"/>
          </a:xfrm>
        </p:spPr>
        <p:txBody>
          <a:bodyPr/>
          <a:lstStyle/>
          <a:p>
            <a:fld id="{0C913308-F349-4B6D-A68A-DD1791B4A57B}" type="slidenum">
              <a:rPr lang="zh-CN" altLang="en-US" smtClean="0"/>
              <a:t>53</a:t>
            </a:fld>
            <a:endParaRPr lang="zh-CN" altLang="en-US"/>
          </a:p>
        </p:txBody>
      </p:sp>
      <p:sp>
        <p:nvSpPr>
          <p:cNvPr id="16" name="TextBox 15"/>
          <p:cNvSpPr txBox="1"/>
          <p:nvPr/>
        </p:nvSpPr>
        <p:spPr>
          <a:xfrm>
            <a:off x="1039662" y="1432214"/>
            <a:ext cx="1210378" cy="38032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dirty="0"/>
              <a:t>相关图像</a:t>
            </a:r>
            <a:endParaRPr lang="en-US" dirty="0"/>
          </a:p>
        </p:txBody>
      </p:sp>
      <p:sp>
        <p:nvSpPr>
          <p:cNvPr id="17" name="TextBox 16"/>
          <p:cNvSpPr txBox="1"/>
          <p:nvPr/>
        </p:nvSpPr>
        <p:spPr>
          <a:xfrm>
            <a:off x="839317" y="3847270"/>
            <a:ext cx="1365298" cy="37027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dirty="0"/>
              <a:t>不相关图像</a:t>
            </a:r>
          </a:p>
        </p:txBody>
      </p:sp>
    </p:spTree>
    <p:extLst>
      <p:ext uri="{BB962C8B-B14F-4D97-AF65-F5344CB8AC3E}">
        <p14:creationId xmlns:p14="http://schemas.microsoft.com/office/powerpoint/2010/main" val="2120491324"/>
      </p:ext>
    </p:extLst>
  </p:cSld>
  <p:clrMapOvr>
    <a:masterClrMapping/>
  </p:clrMapOvr>
  <p:transition advTm="7575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8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bldLvl="0" animBg="1"/>
      <p:bldP spid="1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图像识别</a:t>
            </a:r>
            <a:endParaRPr lang="zh-CN" altLang="en-US" dirty="0"/>
          </a:p>
        </p:txBody>
      </p:sp>
      <p:sp>
        <p:nvSpPr>
          <p:cNvPr id="5" name="内容占位符 4"/>
          <p:cNvSpPr>
            <a:spLocks noGrp="1"/>
          </p:cNvSpPr>
          <p:nvPr>
            <p:ph idx="1"/>
          </p:nvPr>
        </p:nvSpPr>
        <p:spPr/>
        <p:txBody>
          <a:bodyPr/>
          <a:lstStyle/>
          <a:p>
            <a:pPr>
              <a:lnSpc>
                <a:spcPct val="150000"/>
              </a:lnSpc>
              <a:spcBef>
                <a:spcPts val="0"/>
              </a:spcBef>
            </a:pPr>
            <a:r>
              <a:rPr lang="zh-CN" altLang="en-US" sz="2800" dirty="0" smtClean="0"/>
              <a:t>简单形状检测</a:t>
            </a:r>
            <a:endParaRPr lang="en-US" altLang="zh-CN" sz="2800" dirty="0" smtClean="0"/>
          </a:p>
          <a:p>
            <a:pPr>
              <a:lnSpc>
                <a:spcPct val="150000"/>
              </a:lnSpc>
              <a:spcBef>
                <a:spcPts val="0"/>
              </a:spcBef>
            </a:pPr>
            <a:r>
              <a:rPr lang="zh-CN" altLang="en-US" sz="2800" dirty="0" smtClean="0"/>
              <a:t>图像</a:t>
            </a:r>
            <a:r>
              <a:rPr lang="zh-CN" altLang="en-US" sz="2800" dirty="0"/>
              <a:t>分类</a:t>
            </a:r>
            <a:endParaRPr lang="en-US" altLang="zh-CN" sz="2800" dirty="0"/>
          </a:p>
          <a:p>
            <a:pPr>
              <a:lnSpc>
                <a:spcPct val="150000"/>
              </a:lnSpc>
              <a:spcBef>
                <a:spcPts val="0"/>
              </a:spcBef>
            </a:pPr>
            <a:r>
              <a:rPr lang="zh-CN" altLang="en-US" sz="2800" dirty="0">
                <a:solidFill>
                  <a:srgbClr val="FF0000"/>
                </a:solidFill>
              </a:rPr>
              <a:t>图像</a:t>
            </a:r>
            <a:r>
              <a:rPr lang="zh-CN" altLang="en-US" sz="2800" dirty="0" smtClean="0">
                <a:solidFill>
                  <a:srgbClr val="FF0000"/>
                </a:solidFill>
              </a:rPr>
              <a:t>检索</a:t>
            </a:r>
            <a:endParaRPr lang="en-US" altLang="zh-CN" sz="2800" dirty="0" smtClean="0">
              <a:solidFill>
                <a:srgbClr val="FF0000"/>
              </a:solidFill>
            </a:endParaRPr>
          </a:p>
          <a:p>
            <a:pPr lvl="1">
              <a:lnSpc>
                <a:spcPct val="150000"/>
              </a:lnSpc>
              <a:spcBef>
                <a:spcPts val="0"/>
              </a:spcBef>
            </a:pPr>
            <a:r>
              <a:rPr lang="zh-CN" altLang="en-US" sz="2400" dirty="0" smtClean="0"/>
              <a:t>倒排索引</a:t>
            </a:r>
            <a:endParaRPr lang="en-US" altLang="zh-CN" sz="2400" dirty="0"/>
          </a:p>
          <a:p>
            <a:pPr lvl="1">
              <a:lnSpc>
                <a:spcPct val="150000"/>
              </a:lnSpc>
              <a:spcBef>
                <a:spcPts val="0"/>
              </a:spcBef>
            </a:pPr>
            <a:r>
              <a:rPr lang="zh-CN" altLang="en-US" sz="2400" dirty="0"/>
              <a:t>空间验证</a:t>
            </a:r>
            <a:endParaRPr lang="en-US" altLang="zh-CN" sz="2400" dirty="0"/>
          </a:p>
          <a:p>
            <a:pPr lvl="1">
              <a:lnSpc>
                <a:spcPct val="150000"/>
              </a:lnSpc>
              <a:spcBef>
                <a:spcPts val="0"/>
              </a:spcBef>
            </a:pPr>
            <a:r>
              <a:rPr lang="zh-CN" altLang="en-US" sz="2400" dirty="0">
                <a:solidFill>
                  <a:srgbClr val="FF0000"/>
                </a:solidFill>
              </a:rPr>
              <a:t>二值哈希</a:t>
            </a:r>
            <a:endParaRPr lang="en-US" altLang="zh-CN" sz="2400" dirty="0">
              <a:solidFill>
                <a:srgbClr val="FF0000"/>
              </a:solidFill>
            </a:endParaRPr>
          </a:p>
          <a:p>
            <a:pPr>
              <a:lnSpc>
                <a:spcPct val="150000"/>
              </a:lnSpc>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354373671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哈希算法</a:t>
            </a:r>
          </a:p>
        </p:txBody>
      </p:sp>
      <p:sp>
        <p:nvSpPr>
          <p:cNvPr id="3" name="内容占位符 2"/>
          <p:cNvSpPr>
            <a:spLocks noGrp="1"/>
          </p:cNvSpPr>
          <p:nvPr>
            <p:ph idx="1"/>
          </p:nvPr>
        </p:nvSpPr>
        <p:spPr/>
        <p:txBody>
          <a:bodyPr/>
          <a:lstStyle/>
          <a:p>
            <a:r>
              <a:rPr lang="zh-CN" altLang="en-US" dirty="0"/>
              <a:t>大规模数据集图像检索任务的要求</a:t>
            </a:r>
          </a:p>
          <a:p>
            <a:pPr lvl="1"/>
            <a:r>
              <a:rPr lang="zh-CN" altLang="en-US" dirty="0">
                <a:sym typeface="+mn-ea"/>
              </a:rPr>
              <a:t>存储开销</a:t>
            </a:r>
            <a:endParaRPr lang="zh-CN" altLang="en-US" dirty="0"/>
          </a:p>
          <a:p>
            <a:pPr lvl="1"/>
            <a:r>
              <a:rPr lang="zh-CN" altLang="en-US" dirty="0">
                <a:sym typeface="+mn-ea"/>
              </a:rPr>
              <a:t>检索速度</a:t>
            </a:r>
            <a:endParaRPr lang="zh-CN" altLang="en-US" dirty="0"/>
          </a:p>
          <a:p>
            <a:r>
              <a:rPr lang="zh-CN" altLang="en-US" dirty="0" smtClean="0"/>
              <a:t>二</a:t>
            </a:r>
            <a:r>
              <a:rPr lang="zh-CN" altLang="en-US" dirty="0"/>
              <a:t>值哈希算法  </a:t>
            </a:r>
            <a:endParaRPr lang="en-US" altLang="zh-CN" dirty="0" smtClean="0"/>
          </a:p>
          <a:p>
            <a:pPr lvl="1"/>
            <a:r>
              <a:rPr lang="zh-CN" altLang="en-US" dirty="0"/>
              <a:t>减小了存储开销加快了检索</a:t>
            </a:r>
            <a:r>
              <a:rPr lang="zh-CN" altLang="en-US" dirty="0" smtClean="0"/>
              <a:t>速度                                     </a:t>
            </a:r>
            <a:endParaRPr lang="zh-CN" altLang="en-US" dirty="0"/>
          </a:p>
        </p:txBody>
      </p:sp>
      <p:grpSp>
        <p:nvGrpSpPr>
          <p:cNvPr id="5" name="组合 4"/>
          <p:cNvGrpSpPr/>
          <p:nvPr/>
        </p:nvGrpSpPr>
        <p:grpSpPr>
          <a:xfrm>
            <a:off x="1092509" y="3302185"/>
            <a:ext cx="6435439" cy="3436904"/>
            <a:chOff x="746034" y="2174114"/>
            <a:chExt cx="6987452" cy="4570680"/>
          </a:xfrm>
        </p:grpSpPr>
        <p:grpSp>
          <p:nvGrpSpPr>
            <p:cNvPr id="6" name="组合 5"/>
            <p:cNvGrpSpPr/>
            <p:nvPr/>
          </p:nvGrpSpPr>
          <p:grpSpPr>
            <a:xfrm>
              <a:off x="746034" y="2174114"/>
              <a:ext cx="6487721" cy="4184310"/>
              <a:chOff x="-314114" y="2344351"/>
              <a:chExt cx="6487721" cy="4184310"/>
            </a:xfrm>
          </p:grpSpPr>
          <p:grpSp>
            <p:nvGrpSpPr>
              <p:cNvPr id="8" name="组合 7"/>
              <p:cNvGrpSpPr/>
              <p:nvPr/>
            </p:nvGrpSpPr>
            <p:grpSpPr>
              <a:xfrm>
                <a:off x="4110040" y="3714524"/>
                <a:ext cx="2063567" cy="1833078"/>
                <a:chOff x="2917187" y="5308684"/>
                <a:chExt cx="2063567" cy="1833078"/>
              </a:xfrm>
            </p:grpSpPr>
            <p:grpSp>
              <p:nvGrpSpPr>
                <p:cNvPr id="33" name="组合 32"/>
                <p:cNvGrpSpPr/>
                <p:nvPr/>
              </p:nvGrpSpPr>
              <p:grpSpPr>
                <a:xfrm>
                  <a:off x="3371786" y="5719260"/>
                  <a:ext cx="294402" cy="942377"/>
                  <a:chOff x="3377498" y="5796948"/>
                  <a:chExt cx="294402" cy="942377"/>
                </a:xfrm>
              </p:grpSpPr>
              <p:sp>
                <p:nvSpPr>
                  <p:cNvPr id="39" name="矩形 38"/>
                  <p:cNvSpPr/>
                  <p:nvPr/>
                </p:nvSpPr>
                <p:spPr bwMode="auto">
                  <a:xfrm>
                    <a:off x="3377498" y="6512213"/>
                    <a:ext cx="294402" cy="22711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0" name="矩形 39"/>
                  <p:cNvSpPr/>
                  <p:nvPr/>
                </p:nvSpPr>
                <p:spPr bwMode="auto">
                  <a:xfrm>
                    <a:off x="3377498" y="5796948"/>
                    <a:ext cx="294402" cy="227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1" name="矩形 40"/>
                  <p:cNvSpPr/>
                  <p:nvPr/>
                </p:nvSpPr>
                <p:spPr bwMode="auto">
                  <a:xfrm>
                    <a:off x="3377498" y="6280050"/>
                    <a:ext cx="294402" cy="227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42" name="矩形 41"/>
                  <p:cNvSpPr/>
                  <p:nvPr/>
                </p:nvSpPr>
                <p:spPr bwMode="auto">
                  <a:xfrm>
                    <a:off x="3377498" y="6040694"/>
                    <a:ext cx="294402" cy="22711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sp>
              <p:nvSpPr>
                <p:cNvPr id="34" name="文本框 33"/>
                <p:cNvSpPr txBox="1"/>
                <p:nvPr/>
              </p:nvSpPr>
              <p:spPr>
                <a:xfrm>
                  <a:off x="2917187" y="5308684"/>
                  <a:ext cx="1482255" cy="448417"/>
                </a:xfrm>
                <a:prstGeom prst="rect">
                  <a:avLst/>
                </a:prstGeom>
                <a:noFill/>
              </p:spPr>
              <p:txBody>
                <a:bodyPr wrap="square" rtlCol="0">
                  <a:spAutoFit/>
                </a:bodyPr>
                <a:lstStyle/>
                <a:p>
                  <a:pPr>
                    <a:buNone/>
                  </a:pPr>
                  <a:r>
                    <a:rPr lang="en-US" altLang="zh-CN" sz="1600" dirty="0"/>
                    <a:t>Binary vector</a:t>
                  </a:r>
                  <a:endParaRPr lang="zh-CN" altLang="en-US" sz="1600" dirty="0"/>
                </a:p>
              </p:txBody>
            </p:sp>
            <p:sp>
              <p:nvSpPr>
                <p:cNvPr id="35" name="文本框 34"/>
                <p:cNvSpPr txBox="1"/>
                <p:nvPr/>
              </p:nvSpPr>
              <p:spPr>
                <a:xfrm>
                  <a:off x="3153333" y="6651966"/>
                  <a:ext cx="1225507" cy="489796"/>
                </a:xfrm>
                <a:prstGeom prst="rect">
                  <a:avLst/>
                </a:prstGeom>
                <a:noFill/>
              </p:spPr>
              <p:txBody>
                <a:bodyPr wrap="square" rtlCol="0">
                  <a:spAutoFit/>
                </a:bodyPr>
                <a:lstStyle/>
                <a:p>
                  <a:pPr>
                    <a:buNone/>
                  </a:pPr>
                  <a:r>
                    <a:rPr lang="en-US" altLang="zh-CN" dirty="0"/>
                    <a:t>128 bits</a:t>
                  </a:r>
                  <a:endParaRPr lang="zh-CN" altLang="en-US" dirty="0"/>
                </a:p>
              </p:txBody>
            </p:sp>
            <p:grpSp>
              <p:nvGrpSpPr>
                <p:cNvPr id="36" name="组合 35"/>
                <p:cNvGrpSpPr/>
                <p:nvPr/>
              </p:nvGrpSpPr>
              <p:grpSpPr>
                <a:xfrm>
                  <a:off x="3918926" y="5931701"/>
                  <a:ext cx="1061828" cy="601570"/>
                  <a:chOff x="3868954" y="5969328"/>
                  <a:chExt cx="1061828" cy="601570"/>
                </a:xfrm>
              </p:grpSpPr>
              <p:sp>
                <p:nvSpPr>
                  <p:cNvPr id="37" name="椭圆 36"/>
                  <p:cNvSpPr/>
                  <p:nvPr/>
                </p:nvSpPr>
                <p:spPr bwMode="auto">
                  <a:xfrm>
                    <a:off x="3934262" y="5969328"/>
                    <a:ext cx="897745" cy="601570"/>
                  </a:xfrm>
                  <a:prstGeom prst="ellipse">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8" name="文本框 37"/>
                  <p:cNvSpPr txBox="1"/>
                  <p:nvPr/>
                </p:nvSpPr>
                <p:spPr>
                  <a:xfrm>
                    <a:off x="3868954" y="6027010"/>
                    <a:ext cx="1061828" cy="489796"/>
                  </a:xfrm>
                  <a:prstGeom prst="rect">
                    <a:avLst/>
                  </a:prstGeom>
                  <a:noFill/>
                </p:spPr>
                <p:txBody>
                  <a:bodyPr wrap="square" rtlCol="0">
                    <a:spAutoFit/>
                  </a:bodyPr>
                  <a:lstStyle/>
                  <a:p>
                    <a:pPr>
                      <a:buNone/>
                    </a:pPr>
                    <a:r>
                      <a:rPr lang="en-US" altLang="zh-CN" dirty="0"/>
                      <a:t>160 MB</a:t>
                    </a:r>
                    <a:endParaRPr lang="zh-CN" altLang="en-US" dirty="0"/>
                  </a:p>
                </p:txBody>
              </p:sp>
            </p:grpSp>
          </p:grpSp>
          <p:grpSp>
            <p:nvGrpSpPr>
              <p:cNvPr id="9" name="组合 8"/>
              <p:cNvGrpSpPr/>
              <p:nvPr/>
            </p:nvGrpSpPr>
            <p:grpSpPr>
              <a:xfrm>
                <a:off x="-314114" y="2344351"/>
                <a:ext cx="3409135" cy="4184310"/>
                <a:chOff x="-369856" y="2919690"/>
                <a:chExt cx="3409135" cy="4184310"/>
              </a:xfrm>
            </p:grpSpPr>
            <p:grpSp>
              <p:nvGrpSpPr>
                <p:cNvPr id="11" name="组合 10"/>
                <p:cNvGrpSpPr/>
                <p:nvPr/>
              </p:nvGrpSpPr>
              <p:grpSpPr>
                <a:xfrm>
                  <a:off x="1922319" y="3399101"/>
                  <a:ext cx="294402" cy="3262536"/>
                  <a:chOff x="1295636" y="2985864"/>
                  <a:chExt cx="294402" cy="3262536"/>
                </a:xfrm>
              </p:grpSpPr>
              <p:sp>
                <p:nvSpPr>
                  <p:cNvPr id="18" name="矩形 17"/>
                  <p:cNvSpPr/>
                  <p:nvPr/>
                </p:nvSpPr>
                <p:spPr bwMode="auto">
                  <a:xfrm>
                    <a:off x="1295636" y="6021288"/>
                    <a:ext cx="294402" cy="227112"/>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9" name="矩形 18"/>
                  <p:cNvSpPr/>
                  <p:nvPr/>
                </p:nvSpPr>
                <p:spPr bwMode="auto">
                  <a:xfrm>
                    <a:off x="1295636" y="5794176"/>
                    <a:ext cx="294402" cy="227112"/>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0" name="矩形 19"/>
                  <p:cNvSpPr/>
                  <p:nvPr/>
                </p:nvSpPr>
                <p:spPr bwMode="auto">
                  <a:xfrm>
                    <a:off x="1295636" y="5567064"/>
                    <a:ext cx="294402" cy="227112"/>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1" name="矩形 20"/>
                  <p:cNvSpPr/>
                  <p:nvPr/>
                </p:nvSpPr>
                <p:spPr bwMode="auto">
                  <a:xfrm>
                    <a:off x="1295636" y="5362128"/>
                    <a:ext cx="294402" cy="227112"/>
                  </a:xfrm>
                  <a:prstGeom prst="rect">
                    <a:avLst/>
                  </a:prstGeom>
                  <a:solidFill>
                    <a:schemeClr val="tx2">
                      <a:lumMod val="75000"/>
                      <a:lumOff val="2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2" name="矩形 21"/>
                  <p:cNvSpPr/>
                  <p:nvPr/>
                </p:nvSpPr>
                <p:spPr bwMode="auto">
                  <a:xfrm>
                    <a:off x="1295636" y="5146104"/>
                    <a:ext cx="294402" cy="227112"/>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3" name="矩形 22"/>
                  <p:cNvSpPr/>
                  <p:nvPr/>
                </p:nvSpPr>
                <p:spPr bwMode="auto">
                  <a:xfrm>
                    <a:off x="1295636" y="4930080"/>
                    <a:ext cx="294402" cy="22711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4" name="矩形 23"/>
                  <p:cNvSpPr/>
                  <p:nvPr/>
                </p:nvSpPr>
                <p:spPr bwMode="auto">
                  <a:xfrm>
                    <a:off x="1295636" y="4714056"/>
                    <a:ext cx="294402" cy="227112"/>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5" name="矩形 24"/>
                  <p:cNvSpPr/>
                  <p:nvPr/>
                </p:nvSpPr>
                <p:spPr bwMode="auto">
                  <a:xfrm>
                    <a:off x="1295636" y="4498032"/>
                    <a:ext cx="294402" cy="227112"/>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6" name="矩形 25"/>
                  <p:cNvSpPr/>
                  <p:nvPr/>
                </p:nvSpPr>
                <p:spPr bwMode="auto">
                  <a:xfrm>
                    <a:off x="1295636" y="4282008"/>
                    <a:ext cx="294402" cy="22711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7" name="矩形 26"/>
                  <p:cNvSpPr/>
                  <p:nvPr/>
                </p:nvSpPr>
                <p:spPr bwMode="auto">
                  <a:xfrm>
                    <a:off x="1295636" y="4065984"/>
                    <a:ext cx="294402" cy="22711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8" name="矩形 27"/>
                  <p:cNvSpPr/>
                  <p:nvPr/>
                </p:nvSpPr>
                <p:spPr bwMode="auto">
                  <a:xfrm>
                    <a:off x="1295636" y="3849960"/>
                    <a:ext cx="294402" cy="227112"/>
                  </a:xfrm>
                  <a:prstGeom prst="rect">
                    <a:avLst/>
                  </a:prstGeom>
                  <a:solidFill>
                    <a:schemeClr val="bg2">
                      <a:lumMod val="2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9" name="矩形 28"/>
                  <p:cNvSpPr/>
                  <p:nvPr/>
                </p:nvSpPr>
                <p:spPr bwMode="auto">
                  <a:xfrm>
                    <a:off x="1295636" y="3633936"/>
                    <a:ext cx="294402" cy="227112"/>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0" name="矩形 29"/>
                  <p:cNvSpPr/>
                  <p:nvPr/>
                </p:nvSpPr>
                <p:spPr bwMode="auto">
                  <a:xfrm>
                    <a:off x="1295636" y="3417912"/>
                    <a:ext cx="294402" cy="227112"/>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1" name="矩形 30"/>
                  <p:cNvSpPr/>
                  <p:nvPr/>
                </p:nvSpPr>
                <p:spPr bwMode="auto">
                  <a:xfrm>
                    <a:off x="1295636" y="3201888"/>
                    <a:ext cx="294402" cy="22711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32" name="矩形 31"/>
                  <p:cNvSpPr/>
                  <p:nvPr/>
                </p:nvSpPr>
                <p:spPr bwMode="auto">
                  <a:xfrm>
                    <a:off x="1295636" y="2985864"/>
                    <a:ext cx="294402" cy="227112"/>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p:sp>
              <p:nvSpPr>
                <p:cNvPr id="12" name="文本框 11"/>
                <p:cNvSpPr txBox="1"/>
                <p:nvPr/>
              </p:nvSpPr>
              <p:spPr>
                <a:xfrm>
                  <a:off x="1557024" y="2919690"/>
                  <a:ext cx="1482255" cy="489796"/>
                </a:xfrm>
                <a:prstGeom prst="rect">
                  <a:avLst/>
                </a:prstGeom>
                <a:noFill/>
              </p:spPr>
              <p:txBody>
                <a:bodyPr wrap="square" rtlCol="0">
                  <a:spAutoFit/>
                </a:bodyPr>
                <a:lstStyle/>
                <a:p>
                  <a:pPr>
                    <a:buNone/>
                  </a:pPr>
                  <a:r>
                    <a:rPr lang="en-US" altLang="zh-CN" dirty="0"/>
                    <a:t>GIST vector</a:t>
                  </a:r>
                  <a:endParaRPr lang="zh-CN" altLang="en-US" dirty="0"/>
                </a:p>
              </p:txBody>
            </p:sp>
            <p:sp>
              <p:nvSpPr>
                <p:cNvPr id="13" name="文本框 12"/>
                <p:cNvSpPr txBox="1"/>
                <p:nvPr/>
              </p:nvSpPr>
              <p:spPr>
                <a:xfrm>
                  <a:off x="1556809" y="6694693"/>
                  <a:ext cx="1406250" cy="409307"/>
                </a:xfrm>
                <a:prstGeom prst="rect">
                  <a:avLst/>
                </a:prstGeom>
                <a:noFill/>
              </p:spPr>
              <p:txBody>
                <a:bodyPr wrap="square" rtlCol="0">
                  <a:spAutoFit/>
                </a:bodyPr>
                <a:lstStyle/>
                <a:p>
                  <a:pPr>
                    <a:buNone/>
                  </a:pPr>
                  <a:r>
                    <a:rPr lang="en-US" altLang="zh-CN" sz="1400" dirty="0" smtClean="0"/>
                    <a:t>512-D Floats</a:t>
                  </a:r>
                  <a:endParaRPr lang="zh-CN" altLang="en-US" sz="1400" dirty="0"/>
                </a:p>
              </p:txBody>
            </p:sp>
            <p:grpSp>
              <p:nvGrpSpPr>
                <p:cNvPr id="14" name="组合 13"/>
                <p:cNvGrpSpPr/>
                <p:nvPr/>
              </p:nvGrpSpPr>
              <p:grpSpPr>
                <a:xfrm>
                  <a:off x="724752" y="5070515"/>
                  <a:ext cx="952733" cy="545604"/>
                  <a:chOff x="673027" y="5751328"/>
                  <a:chExt cx="952733" cy="545604"/>
                </a:xfrm>
              </p:grpSpPr>
              <p:sp>
                <p:nvSpPr>
                  <p:cNvPr id="16" name="椭圆 15"/>
                  <p:cNvSpPr/>
                  <p:nvPr/>
                </p:nvSpPr>
                <p:spPr bwMode="auto">
                  <a:xfrm>
                    <a:off x="673027" y="5751328"/>
                    <a:ext cx="900981" cy="545604"/>
                  </a:xfrm>
                  <a:prstGeom prst="ellipse">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7" name="文本框 16"/>
                  <p:cNvSpPr txBox="1"/>
                  <p:nvPr/>
                </p:nvSpPr>
                <p:spPr>
                  <a:xfrm>
                    <a:off x="689657" y="5783656"/>
                    <a:ext cx="936103" cy="489796"/>
                  </a:xfrm>
                  <a:prstGeom prst="rect">
                    <a:avLst/>
                  </a:prstGeom>
                  <a:noFill/>
                </p:spPr>
                <p:txBody>
                  <a:bodyPr wrap="square" rtlCol="0">
                    <a:spAutoFit/>
                  </a:bodyPr>
                  <a:lstStyle/>
                  <a:p>
                    <a:pPr>
                      <a:buNone/>
                    </a:pPr>
                    <a:r>
                      <a:rPr lang="en-US" altLang="zh-CN" dirty="0"/>
                      <a:t>20 GB</a:t>
                    </a:r>
                    <a:endParaRPr lang="zh-CN" altLang="en-US" dirty="0"/>
                  </a:p>
                </p:txBody>
              </p:sp>
            </p:grpSp>
            <p:sp>
              <p:nvSpPr>
                <p:cNvPr id="15" name="文本框 14"/>
                <p:cNvSpPr txBox="1"/>
                <p:nvPr/>
              </p:nvSpPr>
              <p:spPr>
                <a:xfrm>
                  <a:off x="-369856" y="4423186"/>
                  <a:ext cx="2083642" cy="491168"/>
                </a:xfrm>
                <a:prstGeom prst="rect">
                  <a:avLst/>
                </a:prstGeom>
                <a:noFill/>
              </p:spPr>
              <p:txBody>
                <a:bodyPr wrap="square" rtlCol="0">
                  <a:spAutoFit/>
                </a:bodyPr>
                <a:lstStyle/>
                <a:p>
                  <a:pPr>
                    <a:buNone/>
                  </a:pPr>
                  <a:r>
                    <a:rPr lang="en-US" altLang="zh-CN" dirty="0"/>
                    <a:t>10 million images</a:t>
                  </a:r>
                  <a:endParaRPr lang="zh-CN" altLang="en-US" dirty="0"/>
                </a:p>
              </p:txBody>
            </p:sp>
          </p:grpSp>
          <p:sp>
            <p:nvSpPr>
              <p:cNvPr id="10" name="右箭头 9"/>
              <p:cNvSpPr/>
              <p:nvPr/>
            </p:nvSpPr>
            <p:spPr bwMode="auto">
              <a:xfrm>
                <a:off x="2643235" y="4603365"/>
                <a:ext cx="1395243" cy="304585"/>
              </a:xfrm>
              <a:prstGeom prst="rightArrow">
                <a:avLst>
                  <a:gd name="adj1" fmla="val 33402"/>
                  <a:gd name="adj2" fmla="val 47925"/>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grpSp>
        <mc:AlternateContent xmlns:mc="http://schemas.openxmlformats.org/markup-compatibility/2006" xmlns:a14="http://schemas.microsoft.com/office/drawing/2010/main">
          <mc:Choice Requires="a14">
            <p:sp>
              <p:nvSpPr>
                <p:cNvPr id="4" name="文本框 5"/>
                <p:cNvSpPr txBox="1"/>
                <p:nvPr/>
              </p:nvSpPr>
              <p:spPr>
                <a:xfrm>
                  <a:off x="2542795" y="6253626"/>
                  <a:ext cx="1290317" cy="491168"/>
                </a:xfrm>
                <a:prstGeom prst="rect">
                  <a:avLst/>
                </a:prstGeom>
                <a:no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𝐿</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 </m:t>
                        </m:r>
                        <m:r>
                          <m:rPr>
                            <m:sty m:val="p"/>
                          </m:rPr>
                          <a:rPr lang="en-US" altLang="zh-CN" b="0" i="0" smtClean="0">
                            <a:solidFill>
                              <a:srgbClr val="FF0000"/>
                            </a:solidFill>
                            <a:latin typeface="Cambria Math" panose="02040503050406030204" pitchFamily="18" charset="0"/>
                          </a:rPr>
                          <m:t>distance</m:t>
                        </m:r>
                      </m:oMath>
                    </m:oMathPara>
                  </a14:m>
                  <a:endParaRPr lang="zh-CN" altLang="en-US" dirty="0">
                    <a:solidFill>
                      <a:srgbClr val="FF0000"/>
                    </a:solidFill>
                  </a:endParaRPr>
                </a:p>
              </p:txBody>
            </p:sp>
          </mc:Choice>
          <mc:Fallback xmlns="">
            <p:sp>
              <p:nvSpPr>
                <p:cNvPr id="4" name="文本框 5"/>
                <p:cNvSpPr txBox="1">
                  <a:spLocks noRot="1" noChangeAspect="1" noMove="1" noResize="1" noEditPoints="1" noAdjustHandles="1" noChangeArrowheads="1" noChangeShapeType="1" noTextEdit="1"/>
                </p:cNvSpPr>
                <p:nvPr/>
              </p:nvSpPr>
              <p:spPr>
                <a:xfrm>
                  <a:off x="2542795" y="6253626"/>
                  <a:ext cx="1290317" cy="491168"/>
                </a:xfrm>
                <a:prstGeom prst="rect">
                  <a:avLst/>
                </a:prstGeom>
                <a:blipFill>
                  <a:blip r:embed="rId2"/>
                  <a:stretch>
                    <a:fillRect r="-7692" b="-1667"/>
                  </a:stretch>
                </a:blipFill>
              </p:spPr>
              <p:txBody>
                <a:bodyPr/>
                <a:lstStyle/>
                <a:p>
                  <a:r>
                    <a:rPr lang="zh-CN" altLang="en-US">
                      <a:noFill/>
                    </a:rPr>
                    <a:t> </a:t>
                  </a:r>
                </a:p>
              </p:txBody>
            </p:sp>
          </mc:Fallback>
        </mc:AlternateContent>
        <p:sp>
          <p:nvSpPr>
            <p:cNvPr id="7" name="文本框 6"/>
            <p:cNvSpPr txBox="1"/>
            <p:nvPr/>
          </p:nvSpPr>
          <p:spPr>
            <a:xfrm>
              <a:off x="4610368" y="6294534"/>
              <a:ext cx="3123118" cy="450237"/>
            </a:xfrm>
            <a:prstGeom prst="rect">
              <a:avLst/>
            </a:prstGeom>
            <a:noFill/>
          </p:spPr>
          <p:txBody>
            <a:bodyPr wrap="square" rtlCol="0">
              <a:spAutoFit/>
            </a:bodyPr>
            <a:lstStyle/>
            <a:p>
              <a:pPr algn="ctr">
                <a:buNone/>
              </a:pPr>
              <a:r>
                <a:rPr lang="zh-CN" altLang="en-US" sz="1600" dirty="0" smtClean="0">
                  <a:solidFill>
                    <a:srgbClr val="FF0000"/>
                  </a:solidFill>
                </a:rPr>
                <a:t>基于异或的汉明距离</a:t>
              </a:r>
              <a:endParaRPr lang="zh-CN" altLang="en-US" sz="1600" dirty="0">
                <a:solidFill>
                  <a:srgbClr val="FF0000"/>
                </a:solidFill>
              </a:endParaRPr>
            </a:p>
          </p:txBody>
        </p:sp>
      </p:grpSp>
    </p:spTree>
    <p:extLst>
      <p:ext uri="{BB962C8B-B14F-4D97-AF65-F5344CB8AC3E}">
        <p14:creationId xmlns:p14="http://schemas.microsoft.com/office/powerpoint/2010/main" val="376379631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哈希算法</a:t>
            </a:r>
          </a:p>
        </p:txBody>
      </p:sp>
      <p:sp>
        <p:nvSpPr>
          <p:cNvPr id="3" name="内容占位符 2"/>
          <p:cNvSpPr>
            <a:spLocks noGrp="1"/>
          </p:cNvSpPr>
          <p:nvPr>
            <p:ph idx="1"/>
          </p:nvPr>
        </p:nvSpPr>
        <p:spPr>
          <a:xfrm>
            <a:off x="571183" y="1341438"/>
            <a:ext cx="8001000" cy="4967287"/>
          </a:xfrm>
        </p:spPr>
        <p:txBody>
          <a:bodyPr/>
          <a:lstStyle/>
          <a:p>
            <a:r>
              <a:rPr lang="zh-CN" altLang="en-US" dirty="0"/>
              <a:t>哈希算法原理</a:t>
            </a:r>
            <a:r>
              <a:rPr lang="zh-CN" altLang="en-US" dirty="0" smtClean="0"/>
              <a:t>示意</a:t>
            </a:r>
            <a:endParaRPr lang="en-US" altLang="zh-CN" dirty="0" smtClean="0"/>
          </a:p>
          <a:p>
            <a:pPr lvl="1"/>
            <a:r>
              <a:rPr lang="zh-CN" altLang="en-US" dirty="0" smtClean="0"/>
              <a:t>特征提取：首先将一副图像表征为高维特征空间的一个向量</a:t>
            </a:r>
            <a:endParaRPr lang="en-US" altLang="zh-CN" dirty="0" smtClean="0"/>
          </a:p>
          <a:p>
            <a:pPr lvl="1"/>
            <a:r>
              <a:rPr lang="zh-CN" altLang="en-US" dirty="0" smtClean="0"/>
              <a:t>二值哈希：然后把图像特征向量映射为高维立方体的一个顶点</a:t>
            </a:r>
            <a:endParaRPr lang="en-US" altLang="zh-CN" dirty="0" smtClean="0"/>
          </a:p>
          <a:p>
            <a:pPr lvl="2"/>
            <a:r>
              <a:rPr lang="zh-CN" altLang="en-US" dirty="0" smtClean="0"/>
              <a:t>是否存在最优二值哈希函数？ </a:t>
            </a:r>
            <a:r>
              <a:rPr lang="zh-CN" altLang="en-US" dirty="0" smtClean="0">
                <a:solidFill>
                  <a:srgbClr val="FF0000"/>
                </a:solidFill>
              </a:rPr>
              <a:t>未知</a:t>
            </a:r>
            <a:endParaRPr lang="zh-CN" altLang="en-US" dirty="0">
              <a:solidFill>
                <a:srgbClr val="FF0000"/>
              </a:solidFill>
            </a:endParaRPr>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endParaRPr lang="zh-CN" altLang="en-US" dirty="0"/>
          </a:p>
          <a:p>
            <a:pPr marL="471170" lvl="1" indent="0">
              <a:buNone/>
            </a:pPr>
            <a:r>
              <a:rPr lang="zh-CN" altLang="en-US" dirty="0"/>
              <a:t>                                                                            </a:t>
            </a:r>
          </a:p>
          <a:p>
            <a:pPr marL="471170" lvl="1" indent="0">
              <a:buNone/>
            </a:pPr>
            <a:r>
              <a:rPr lang="zh-CN" altLang="en-US" dirty="0" smtClean="0"/>
              <a:t>                                                     </a:t>
            </a:r>
            <a:endParaRPr lang="zh-CN" altLang="en-US" dirty="0"/>
          </a:p>
        </p:txBody>
      </p:sp>
      <p:pic>
        <p:nvPicPr>
          <p:cNvPr id="264" name="图片 263"/>
          <p:cNvPicPr>
            <a:picLocks noChangeAspect="1"/>
          </p:cNvPicPr>
          <p:nvPr/>
        </p:nvPicPr>
        <p:blipFill>
          <a:blip r:embed="rId3"/>
          <a:stretch>
            <a:fillRect/>
          </a:stretch>
        </p:blipFill>
        <p:spPr>
          <a:xfrm>
            <a:off x="371524" y="3146425"/>
            <a:ext cx="8710930" cy="3162300"/>
          </a:xfrm>
          <a:prstGeom prst="rect">
            <a:avLst/>
          </a:prstGeom>
        </p:spPr>
      </p:pic>
      <p:graphicFrame>
        <p:nvGraphicFramePr>
          <p:cNvPr id="45" name="对象 44">
            <a:hlinkClick r:id="" action="ppaction://ole?verb=0"/>
          </p:cNvPr>
          <p:cNvGraphicFramePr>
            <a:graphicFrameLocks noChangeAspect="1"/>
          </p:cNvGraphicFramePr>
          <p:nvPr>
            <p:extLst/>
          </p:nvPr>
        </p:nvGraphicFramePr>
        <p:xfrm>
          <a:off x="4099388" y="3572096"/>
          <a:ext cx="914400" cy="215900"/>
        </p:xfrm>
        <a:graphic>
          <a:graphicData uri="http://schemas.openxmlformats.org/presentationml/2006/ole">
            <mc:AlternateContent xmlns:mc="http://schemas.openxmlformats.org/markup-compatibility/2006">
              <mc:Choice xmlns:v="urn:schemas-microsoft-com:vml" Requires="v">
                <p:oleObj spid="_x0000_s23590" r:id="rId4" imgW="914400" imgH="215900" progId="Equation.KSEE3">
                  <p:embed/>
                </p:oleObj>
              </mc:Choice>
              <mc:Fallback>
                <p:oleObj r:id="rId4" imgW="914400" imgH="215900" progId="Equation.KSEE3">
                  <p:embed/>
                  <p:pic>
                    <p:nvPicPr>
                      <p:cNvPr id="45" name="对象 44">
                        <a:hlinkClick r:id="" action="ppaction://ole?verb=0"/>
                      </p:cNvPr>
                      <p:cNvPicPr/>
                      <p:nvPr/>
                    </p:nvPicPr>
                    <p:blipFill>
                      <a:blip r:embed="rId5"/>
                      <a:stretch>
                        <a:fillRect/>
                      </a:stretch>
                    </p:blipFill>
                    <p:spPr>
                      <a:xfrm>
                        <a:off x="4099388" y="3572096"/>
                        <a:ext cx="914400" cy="215900"/>
                      </a:xfrm>
                      <a:prstGeom prst="rect">
                        <a:avLst/>
                      </a:prstGeom>
                    </p:spPr>
                  </p:pic>
                </p:oleObj>
              </mc:Fallback>
            </mc:AlternateContent>
          </a:graphicData>
        </a:graphic>
      </p:graphicFrame>
    </p:spTree>
    <p:extLst>
      <p:ext uri="{BB962C8B-B14F-4D97-AF65-F5344CB8AC3E}">
        <p14:creationId xmlns:p14="http://schemas.microsoft.com/office/powerpoint/2010/main" val="17576997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p>
        </p:txBody>
      </p:sp>
      <p:sp>
        <p:nvSpPr>
          <p:cNvPr id="3" name="内容占位符 2"/>
          <p:cNvSpPr>
            <a:spLocks noGrp="1"/>
          </p:cNvSpPr>
          <p:nvPr>
            <p:ph idx="1"/>
          </p:nvPr>
        </p:nvSpPr>
        <p:spPr/>
        <p:txBody>
          <a:bodyPr/>
          <a:lstStyle/>
          <a:p>
            <a:r>
              <a:rPr lang="zh-CN" altLang="en-US"/>
              <a:t>哈希算法过程图例</a:t>
            </a:r>
          </a:p>
        </p:txBody>
      </p:sp>
      <p:pic>
        <p:nvPicPr>
          <p:cNvPr id="270" name="图片 269"/>
          <p:cNvPicPr>
            <a:picLocks noChangeAspect="1"/>
          </p:cNvPicPr>
          <p:nvPr/>
        </p:nvPicPr>
        <p:blipFill>
          <a:blip r:embed="rId2"/>
          <a:stretch>
            <a:fillRect/>
          </a:stretch>
        </p:blipFill>
        <p:spPr>
          <a:xfrm>
            <a:off x="575945" y="1938020"/>
            <a:ext cx="7999730" cy="3901440"/>
          </a:xfrm>
          <a:prstGeom prst="rect">
            <a:avLst/>
          </a:prstGeom>
        </p:spPr>
      </p:pic>
    </p:spTree>
    <p:extLst>
      <p:ext uri="{BB962C8B-B14F-4D97-AF65-F5344CB8AC3E}">
        <p14:creationId xmlns:p14="http://schemas.microsoft.com/office/powerpoint/2010/main" val="283627698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a:t>
            </a:r>
            <a:r>
              <a:rPr lang="zh-CN" altLang="en-US" dirty="0" smtClean="0"/>
              <a:t>算法</a:t>
            </a:r>
            <a:r>
              <a:rPr lang="en-US" altLang="zh-CN" dirty="0" smtClean="0"/>
              <a:t>(1): </a:t>
            </a:r>
            <a:r>
              <a:rPr lang="zh-CN" altLang="en-US" dirty="0" smtClean="0"/>
              <a:t>局部</a:t>
            </a:r>
            <a:r>
              <a:rPr lang="zh-CN" altLang="en-US" dirty="0"/>
              <a:t>敏感哈希</a:t>
            </a:r>
          </a:p>
        </p:txBody>
      </p:sp>
      <p:sp>
        <p:nvSpPr>
          <p:cNvPr id="3" name="内容占位符 2"/>
          <p:cNvSpPr>
            <a:spLocks noGrp="1"/>
          </p:cNvSpPr>
          <p:nvPr>
            <p:ph idx="1"/>
          </p:nvPr>
        </p:nvSpPr>
        <p:spPr/>
        <p:txBody>
          <a:bodyPr/>
          <a:lstStyle/>
          <a:p>
            <a:r>
              <a:rPr lang="zh-CN" altLang="en-US" dirty="0"/>
              <a:t>局部敏感哈希定义</a:t>
            </a:r>
          </a:p>
          <a:p>
            <a:pPr lvl="1"/>
            <a:r>
              <a:rPr lang="zh-CN" altLang="en-US" dirty="0">
                <a:sym typeface="+mn-ea"/>
              </a:rPr>
              <a:t>高维空间的两点若距离很近，则这两点映射后的哈希值相同概率较大</a:t>
            </a:r>
            <a:r>
              <a:rPr lang="zh-CN" altLang="en-US" dirty="0" smtClean="0">
                <a:sym typeface="+mn-ea"/>
              </a:rPr>
              <a:t>。</a:t>
            </a:r>
            <a:endParaRPr lang="en-US" altLang="zh-CN" dirty="0" smtClean="0">
              <a:sym typeface="+mn-ea"/>
            </a:endParaRPr>
          </a:p>
          <a:p>
            <a:pPr lvl="1"/>
            <a:r>
              <a:rPr lang="zh-CN" altLang="en-US" dirty="0" smtClean="0">
                <a:sym typeface="+mn-ea"/>
              </a:rPr>
              <a:t>若</a:t>
            </a:r>
            <a:r>
              <a:rPr lang="zh-CN" altLang="en-US" dirty="0">
                <a:sym typeface="+mn-ea"/>
              </a:rPr>
              <a:t>两点之间的距离较远，则他们哈希值相同概率较小。</a:t>
            </a:r>
          </a:p>
          <a:p>
            <a:r>
              <a:rPr lang="zh-CN" altLang="en-US" dirty="0"/>
              <a:t>正整数向量投影到汉明空间 </a:t>
            </a:r>
          </a:p>
          <a:p>
            <a:pPr marL="457200" lvl="1" indent="0">
              <a:buNone/>
            </a:pPr>
            <a:r>
              <a:rPr lang="zh-CN" altLang="en-US" sz="1330" b="1" dirty="0"/>
              <a:t> </a:t>
            </a:r>
            <a:r>
              <a:rPr lang="en-US" altLang="zh-CN" sz="1330" b="1" dirty="0"/>
              <a:t>n</a:t>
            </a:r>
            <a:r>
              <a:rPr lang="zh-CN" altLang="en-US" sz="1330" b="1" dirty="0"/>
              <a:t>（</a:t>
            </a:r>
            <a:r>
              <a:rPr lang="en-US" altLang="zh-CN" sz="1330" b="1" dirty="0"/>
              <a:t>2</a:t>
            </a:r>
            <a:r>
              <a:rPr lang="zh-CN" altLang="en-US" sz="1330" b="1" dirty="0"/>
              <a:t>）维向量的数据集：</a:t>
            </a:r>
            <a:r>
              <a:rPr lang="zh-CN" altLang="en-US" sz="1330" dirty="0"/>
              <a:t>    A=(1,1)　　 B=(2,1)　　 C=(1,2)                     </a:t>
            </a:r>
            <a:r>
              <a:rPr lang="zh-CN" altLang="en-US" sz="1330" b="1" dirty="0"/>
              <a:t>坐标最大值</a:t>
            </a:r>
            <a:r>
              <a:rPr lang="zh-CN" altLang="en-US" sz="1330" dirty="0"/>
              <a:t> ：       </a:t>
            </a:r>
          </a:p>
          <a:p>
            <a:pPr marL="457200" lvl="1" indent="0">
              <a:buNone/>
            </a:pPr>
            <a:r>
              <a:rPr lang="zh-CN" altLang="en-US" sz="1330" dirty="0"/>
              <a:t>                                             D=(2,2)　　 E=(4,2)　　 F=(4,3) </a:t>
            </a:r>
            <a:r>
              <a:rPr lang="zh-CN" altLang="en-US" dirty="0"/>
              <a:t>                </a:t>
            </a:r>
            <a:r>
              <a:rPr lang="en-US" altLang="zh-CN" dirty="0"/>
              <a:t>C</a:t>
            </a:r>
            <a:r>
              <a:rPr lang="zh-CN" altLang="en-US" dirty="0"/>
              <a:t>（</a:t>
            </a:r>
            <a:r>
              <a:rPr lang="en-US" altLang="zh-CN" dirty="0"/>
              <a:t>4</a:t>
            </a:r>
            <a:r>
              <a:rPr lang="zh-CN" altLang="en-US" dirty="0"/>
              <a:t>）                          </a:t>
            </a:r>
          </a:p>
          <a:p>
            <a:pPr marL="471170" lvl="1" indent="0">
              <a:buNone/>
            </a:pPr>
            <a:r>
              <a:rPr lang="zh-CN" altLang="en-US" dirty="0" smtClean="0"/>
              <a:t>每个</a:t>
            </a:r>
            <a:r>
              <a:rPr lang="zh-CN" altLang="en-US" dirty="0"/>
              <a:t>向量转换为</a:t>
            </a:r>
            <a:r>
              <a:rPr lang="en-US" altLang="zh-CN" dirty="0"/>
              <a:t>n*C</a:t>
            </a:r>
            <a:r>
              <a:rPr lang="zh-CN" altLang="en-US" dirty="0"/>
              <a:t>维哈希码：</a:t>
            </a:r>
          </a:p>
          <a:p>
            <a:pPr marL="471170" lvl="1" indent="0">
              <a:buNone/>
            </a:pPr>
            <a:r>
              <a:rPr lang="zh-CN" altLang="en-US" dirty="0"/>
              <a:t>值为</a:t>
            </a:r>
            <a:r>
              <a:rPr lang="en-US" altLang="zh-CN" dirty="0"/>
              <a:t>k</a:t>
            </a:r>
            <a:r>
              <a:rPr lang="zh-CN" altLang="en-US" dirty="0"/>
              <a:t>的坐标转换为长度为</a:t>
            </a:r>
            <a:r>
              <a:rPr lang="en-US" altLang="zh-CN" dirty="0"/>
              <a:t>C</a:t>
            </a:r>
            <a:r>
              <a:rPr lang="zh-CN" altLang="en-US" dirty="0"/>
              <a:t>的哈希码，前</a:t>
            </a:r>
            <a:r>
              <a:rPr lang="en-US" altLang="zh-CN" dirty="0"/>
              <a:t>k</a:t>
            </a:r>
            <a:r>
              <a:rPr lang="zh-CN" altLang="en-US" dirty="0"/>
              <a:t>位为</a:t>
            </a:r>
            <a:r>
              <a:rPr lang="en-US" altLang="zh-CN" dirty="0"/>
              <a:t>1</a:t>
            </a:r>
            <a:r>
              <a:rPr lang="zh-CN" altLang="en-US" dirty="0"/>
              <a:t>，后续位为</a:t>
            </a:r>
            <a:r>
              <a:rPr lang="en-US" altLang="zh-CN" dirty="0"/>
              <a:t>0</a:t>
            </a:r>
            <a:endParaRPr lang="zh-CN" altLang="en-US" dirty="0"/>
          </a:p>
          <a:p>
            <a:pPr marL="471170" lvl="1" indent="0">
              <a:buNone/>
            </a:pPr>
            <a:r>
              <a:rPr lang="zh-CN" altLang="en-US" sz="1400" dirty="0" smtClean="0">
                <a:sym typeface="+mn-ea"/>
              </a:rPr>
              <a:t>A=(1,1)</a:t>
            </a:r>
            <a:r>
              <a:rPr lang="zh-CN" altLang="en-US" dirty="0" smtClean="0"/>
              <a:t>       </a:t>
            </a:r>
            <a:r>
              <a:rPr lang="en-US" altLang="zh-CN" sz="1400" dirty="0" smtClean="0"/>
              <a:t>(1000</a:t>
            </a:r>
            <a:r>
              <a:rPr lang="zh-CN" altLang="en-US" sz="1400" dirty="0" smtClean="0"/>
              <a:t>，</a:t>
            </a:r>
            <a:r>
              <a:rPr lang="en-US" altLang="zh-CN" sz="1400" dirty="0" smtClean="0"/>
              <a:t>1000)</a:t>
            </a:r>
            <a:r>
              <a:rPr lang="zh-CN" altLang="en-US" dirty="0" smtClean="0"/>
              <a:t>       </a:t>
            </a:r>
            <a:r>
              <a:rPr lang="en-US" altLang="zh-CN" sz="1400" dirty="0" smtClean="0"/>
              <a:t>10001000</a:t>
            </a:r>
            <a:r>
              <a:rPr lang="zh-CN" altLang="en-US" sz="1400" dirty="0" smtClean="0"/>
              <a:t> </a:t>
            </a:r>
          </a:p>
          <a:p>
            <a:pPr marL="471170" lvl="1" indent="0">
              <a:buNone/>
            </a:pPr>
            <a:r>
              <a:rPr lang="zh-CN" altLang="en-US" sz="1400" dirty="0" smtClean="0">
                <a:sym typeface="+mn-ea"/>
              </a:rPr>
              <a:t>B=(2,1)</a:t>
            </a:r>
            <a:r>
              <a:rPr lang="zh-CN" altLang="en-US" sz="1400" dirty="0" smtClean="0"/>
              <a:t>          </a:t>
            </a:r>
            <a:r>
              <a:rPr lang="en-US" altLang="zh-CN" sz="1400" dirty="0" smtClean="0"/>
              <a:t>(1100</a:t>
            </a:r>
            <a:r>
              <a:rPr lang="zh-CN" altLang="en-US" sz="1400" dirty="0" smtClean="0"/>
              <a:t>，</a:t>
            </a:r>
            <a:r>
              <a:rPr lang="en-US" altLang="zh-CN" sz="1400" dirty="0" smtClean="0"/>
              <a:t>1000)</a:t>
            </a:r>
            <a:r>
              <a:rPr lang="zh-CN" altLang="en-US" sz="1400" dirty="0" smtClean="0"/>
              <a:t>          </a:t>
            </a:r>
            <a:r>
              <a:rPr lang="en-US" altLang="zh-CN" sz="1400" dirty="0" smtClean="0"/>
              <a:t>11001000</a:t>
            </a:r>
            <a:r>
              <a:rPr lang="zh-CN" altLang="en-US" sz="1400" dirty="0" smtClean="0"/>
              <a:t> </a:t>
            </a:r>
          </a:p>
          <a:p>
            <a:pPr marL="471170" lvl="1" indent="0">
              <a:buNone/>
            </a:pPr>
            <a:r>
              <a:rPr lang="en-US" altLang="zh-CN" sz="1400" dirty="0" smtClean="0"/>
              <a:t>.......</a:t>
            </a:r>
          </a:p>
          <a:p>
            <a:pPr marL="471170" lvl="1" indent="0">
              <a:buNone/>
            </a:pPr>
            <a:r>
              <a:rPr lang="en-US" altLang="zh-CN" sz="1400" dirty="0" smtClean="0"/>
              <a:t>F=(4,3)           (1111,   1110)</a:t>
            </a:r>
            <a:r>
              <a:rPr lang="zh-CN" altLang="en-US" sz="1400" dirty="0" smtClean="0"/>
              <a:t>         </a:t>
            </a:r>
            <a:r>
              <a:rPr lang="en-US" altLang="zh-CN" sz="1400" dirty="0" smtClean="0"/>
              <a:t>11111110</a:t>
            </a:r>
          </a:p>
          <a:p>
            <a:pPr marL="471170" lvl="1" indent="0">
              <a:buNone/>
            </a:pPr>
            <a:endParaRPr lang="zh-CN" altLang="en-US" sz="1400" dirty="0"/>
          </a:p>
          <a:p>
            <a:pPr marL="471170" lvl="1" indent="0">
              <a:buNone/>
            </a:pPr>
            <a:r>
              <a:rPr lang="zh-CN" altLang="en-US" dirty="0"/>
              <a:t>                                   </a:t>
            </a:r>
          </a:p>
        </p:txBody>
      </p:sp>
      <p:sp>
        <p:nvSpPr>
          <p:cNvPr id="4" name="右箭头 3"/>
          <p:cNvSpPr/>
          <p:nvPr/>
        </p:nvSpPr>
        <p:spPr>
          <a:xfrm>
            <a:off x="6022911" y="3387389"/>
            <a:ext cx="38100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右箭头 42"/>
          <p:cNvSpPr/>
          <p:nvPr/>
        </p:nvSpPr>
        <p:spPr>
          <a:xfrm>
            <a:off x="1816336" y="4768162"/>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右箭头 43"/>
          <p:cNvSpPr/>
          <p:nvPr/>
        </p:nvSpPr>
        <p:spPr>
          <a:xfrm>
            <a:off x="3344781" y="4768162"/>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右箭头 44"/>
          <p:cNvSpPr/>
          <p:nvPr/>
        </p:nvSpPr>
        <p:spPr>
          <a:xfrm>
            <a:off x="1816336" y="5040577"/>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右箭头 45"/>
          <p:cNvSpPr/>
          <p:nvPr/>
        </p:nvSpPr>
        <p:spPr>
          <a:xfrm>
            <a:off x="3344781" y="5040577"/>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右箭头 46"/>
          <p:cNvSpPr/>
          <p:nvPr/>
        </p:nvSpPr>
        <p:spPr>
          <a:xfrm>
            <a:off x="1816336" y="5520002"/>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右箭头 47"/>
          <p:cNvSpPr/>
          <p:nvPr/>
        </p:nvSpPr>
        <p:spPr>
          <a:xfrm>
            <a:off x="3344781" y="5520002"/>
            <a:ext cx="3302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274601092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(1</a:t>
            </a:r>
            <a:r>
              <a:rPr lang="en-US" altLang="zh-CN" dirty="0" smtClean="0"/>
              <a:t>): </a:t>
            </a:r>
            <a:r>
              <a:rPr lang="zh-CN" altLang="en-US" dirty="0" smtClean="0"/>
              <a:t>局部</a:t>
            </a:r>
            <a:r>
              <a:rPr lang="zh-CN" altLang="en-US" dirty="0"/>
              <a:t>敏感哈希</a:t>
            </a:r>
          </a:p>
        </p:txBody>
      </p:sp>
      <p:sp>
        <p:nvSpPr>
          <p:cNvPr id="3" name="内容占位符 2"/>
          <p:cNvSpPr>
            <a:spLocks noGrp="1"/>
          </p:cNvSpPr>
          <p:nvPr>
            <p:ph idx="1"/>
          </p:nvPr>
        </p:nvSpPr>
        <p:spPr>
          <a:xfrm>
            <a:off x="558483" y="1341438"/>
            <a:ext cx="8001000" cy="4967287"/>
          </a:xfrm>
        </p:spPr>
        <p:txBody>
          <a:bodyPr/>
          <a:lstStyle/>
          <a:p>
            <a:r>
              <a:rPr lang="zh-CN" altLang="en-US" dirty="0"/>
              <a:t>一族哈希函数定义</a:t>
            </a:r>
          </a:p>
          <a:p>
            <a:pPr marL="0" indent="0">
              <a:buNone/>
            </a:pPr>
            <a:r>
              <a:rPr lang="zh-CN" altLang="en-US" dirty="0">
                <a:sym typeface="+mn-ea"/>
              </a:rPr>
              <a:t>                       </a:t>
            </a:r>
            <a:r>
              <a:rPr lang="zh-CN" altLang="en-US" sz="3200" dirty="0">
                <a:sym typeface="+mn-ea"/>
              </a:rPr>
              <a:t>{ </a:t>
            </a:r>
            <a:r>
              <a:rPr lang="zh-CN" altLang="en-US" dirty="0">
                <a:sym typeface="+mn-ea"/>
              </a:rPr>
              <a:t>                   </a:t>
            </a:r>
            <a:endParaRPr lang="zh-CN" altLang="en-US" dirty="0"/>
          </a:p>
          <a:p>
            <a:r>
              <a:rPr lang="zh-CN" altLang="en-US" dirty="0" smtClean="0"/>
              <a:t>选择</a:t>
            </a:r>
            <a:r>
              <a:rPr lang="en-US" altLang="zh-CN" dirty="0"/>
              <a:t>k</a:t>
            </a:r>
            <a:r>
              <a:rPr lang="zh-CN" altLang="en-US" dirty="0"/>
              <a:t>个哈希函数组成构成哈希表</a:t>
            </a:r>
            <a:r>
              <a:rPr lang="en-US" altLang="zh-CN" dirty="0"/>
              <a:t>g</a:t>
            </a:r>
          </a:p>
          <a:p>
            <a:pPr marL="457200" lvl="1" indent="0">
              <a:buNone/>
            </a:pPr>
            <a:r>
              <a:rPr lang="zh-CN" altLang="en-US" sz="1400" dirty="0">
                <a:sym typeface="+mn-ea"/>
              </a:rPr>
              <a:t>A=</a:t>
            </a:r>
            <a:r>
              <a:rPr lang="en-US" altLang="zh-CN" sz="1400" dirty="0">
                <a:sym typeface="+mn-ea"/>
              </a:rPr>
              <a:t>10001000</a:t>
            </a:r>
            <a:r>
              <a:rPr lang="zh-CN" altLang="en-US" sz="1400" dirty="0">
                <a:sym typeface="+mn-ea"/>
              </a:rPr>
              <a:t>                           </a:t>
            </a:r>
            <a:r>
              <a:rPr lang="en-US" altLang="zh-CN" sz="1400" dirty="0">
                <a:sym typeface="+mn-ea"/>
              </a:rPr>
              <a:t>A=00</a:t>
            </a:r>
            <a:endParaRPr lang="zh-CN" altLang="en-US" sz="1400" dirty="0"/>
          </a:p>
          <a:p>
            <a:pPr marL="471170" lvl="1" indent="0">
              <a:buNone/>
            </a:pPr>
            <a:r>
              <a:rPr lang="zh-CN" altLang="en-US" sz="1400" dirty="0">
                <a:sym typeface="+mn-ea"/>
              </a:rPr>
              <a:t>B=</a:t>
            </a:r>
            <a:r>
              <a:rPr lang="en-US" altLang="zh-CN" sz="1400" dirty="0">
                <a:sym typeface="+mn-ea"/>
              </a:rPr>
              <a:t>11001000     g=                  B=10</a:t>
            </a:r>
            <a:endParaRPr lang="en-US" altLang="zh-CN" sz="1400" dirty="0"/>
          </a:p>
          <a:p>
            <a:pPr marL="471170" lvl="1" indent="0">
              <a:buNone/>
            </a:pPr>
            <a:r>
              <a:rPr lang="en-US" altLang="zh-CN" sz="1400" dirty="0">
                <a:sym typeface="+mn-ea"/>
              </a:rPr>
              <a:t>C=10001100                           C=00                   </a:t>
            </a:r>
            <a:endParaRPr lang="en-US" altLang="zh-CN" sz="1400" dirty="0"/>
          </a:p>
          <a:p>
            <a:pPr marL="471170" lvl="1" indent="0">
              <a:buNone/>
            </a:pPr>
            <a:r>
              <a:rPr lang="en-US" altLang="zh-CN" sz="1400" dirty="0">
                <a:sym typeface="+mn-ea"/>
              </a:rPr>
              <a:t>D=11001100                           D=10</a:t>
            </a:r>
            <a:endParaRPr lang="en-US" altLang="zh-CN" sz="1400" dirty="0"/>
          </a:p>
          <a:p>
            <a:pPr marL="471170" lvl="1" indent="0">
              <a:buNone/>
            </a:pPr>
            <a:r>
              <a:rPr lang="en-US" altLang="zh-CN" sz="1400" dirty="0">
                <a:sym typeface="+mn-ea"/>
              </a:rPr>
              <a:t>E=11111100                           E=11</a:t>
            </a:r>
          </a:p>
          <a:p>
            <a:pPr marL="471170" lvl="1" indent="0">
              <a:buNone/>
            </a:pPr>
            <a:r>
              <a:rPr lang="en-US" altLang="zh-CN" sz="1400" dirty="0"/>
              <a:t>F=11111110                           F=11</a:t>
            </a:r>
          </a:p>
          <a:p>
            <a:pPr marL="471170" lvl="1" indent="0">
              <a:buNone/>
            </a:pPr>
            <a:r>
              <a:rPr lang="en-US" altLang="zh-CN" sz="2400" dirty="0" smtClean="0">
                <a:sym typeface="+mn-ea"/>
              </a:rPr>
              <a:t> </a:t>
            </a:r>
            <a:endParaRPr lang="en-US" altLang="zh-CN" dirty="0" smtClean="0"/>
          </a:p>
          <a:p>
            <a:r>
              <a:rPr lang="zh-CN" altLang="en-US" dirty="0" smtClean="0"/>
              <a:t>查询时查找被哈希表映射在同一个桶内的点</a:t>
            </a:r>
          </a:p>
          <a:p>
            <a:pPr lvl="1"/>
            <a:endParaRPr lang="en-US" altLang="zh-CN" sz="2000" dirty="0"/>
          </a:p>
          <a:p>
            <a:pPr lvl="1"/>
            <a:r>
              <a:rPr lang="en-US" altLang="zh-CN" sz="2000" dirty="0"/>
              <a:t>query q=(4,4)</a:t>
            </a:r>
            <a:r>
              <a:rPr lang="zh-CN" altLang="en-US" dirty="0"/>
              <a:t> </a:t>
            </a:r>
            <a:r>
              <a:rPr lang="zh-CN" altLang="en-US" sz="1105" dirty="0"/>
              <a:t>            </a:t>
            </a:r>
            <a:r>
              <a:rPr lang="en-US" altLang="zh-CN" dirty="0"/>
              <a:t>11111111        11</a:t>
            </a:r>
          </a:p>
          <a:p>
            <a:pPr lvl="1"/>
            <a:r>
              <a:rPr lang="zh-CN" altLang="en-US" dirty="0">
                <a:sym typeface="+mn-ea"/>
              </a:rPr>
              <a:t>再将</a:t>
            </a:r>
            <a:r>
              <a:rPr lang="en-US" altLang="zh-CN" dirty="0">
                <a:sym typeface="+mn-ea"/>
              </a:rPr>
              <a:t>q</a:t>
            </a:r>
            <a:r>
              <a:rPr lang="zh-CN" altLang="en-US" dirty="0">
                <a:sym typeface="+mn-ea"/>
              </a:rPr>
              <a:t>与</a:t>
            </a:r>
            <a:r>
              <a:rPr lang="en-US" altLang="zh-CN" dirty="0">
                <a:sym typeface="+mn-ea"/>
              </a:rPr>
              <a:t>E,F</a:t>
            </a:r>
            <a:r>
              <a:rPr lang="zh-CN" altLang="en-US" dirty="0">
                <a:sym typeface="+mn-ea"/>
              </a:rPr>
              <a:t>比较，得到</a:t>
            </a:r>
            <a:r>
              <a:rPr lang="en-US" altLang="zh-CN" dirty="0">
                <a:sym typeface="+mn-ea"/>
              </a:rPr>
              <a:t>F</a:t>
            </a:r>
            <a:r>
              <a:rPr lang="zh-CN" altLang="en-US" dirty="0">
                <a:sym typeface="+mn-ea"/>
              </a:rPr>
              <a:t>是</a:t>
            </a:r>
            <a:r>
              <a:rPr lang="en-US" altLang="zh-CN" dirty="0">
                <a:sym typeface="+mn-ea"/>
              </a:rPr>
              <a:t>q</a:t>
            </a:r>
            <a:r>
              <a:rPr lang="zh-CN" altLang="en-US" dirty="0">
                <a:sym typeface="+mn-ea"/>
              </a:rPr>
              <a:t>的最近邻</a:t>
            </a:r>
            <a:r>
              <a:rPr lang="zh-CN" altLang="en-US" sz="1105" dirty="0"/>
              <a:t>                 </a:t>
            </a:r>
            <a:endParaRPr lang="zh-CN" altLang="en-US" sz="1330" dirty="0"/>
          </a:p>
          <a:p>
            <a:endParaRPr lang="zh-CN" altLang="en-US" sz="1330" dirty="0"/>
          </a:p>
          <a:p>
            <a:pPr marL="0" indent="0">
              <a:buNone/>
            </a:pPr>
            <a:r>
              <a:rPr lang="zh-CN" altLang="en-US" sz="1330" dirty="0"/>
              <a:t>                  </a:t>
            </a:r>
            <a:r>
              <a:rPr lang="zh-CN" altLang="en-US" sz="2000" dirty="0"/>
              <a:t> </a:t>
            </a:r>
          </a:p>
          <a:p>
            <a:endParaRPr lang="zh-CN" altLang="en-US" sz="2000" dirty="0"/>
          </a:p>
          <a:p>
            <a:endParaRPr lang="zh-CN" altLang="en-US" sz="1330" dirty="0"/>
          </a:p>
          <a:p>
            <a:pPr marL="0" indent="0">
              <a:buNone/>
            </a:pPr>
            <a:r>
              <a:rPr lang="zh-CN" altLang="en-US" sz="1330" dirty="0"/>
              <a:t> </a:t>
            </a:r>
          </a:p>
          <a:p>
            <a:pPr marL="471170" lvl="1" indent="0">
              <a:buNone/>
            </a:pPr>
            <a:r>
              <a:rPr lang="zh-CN" altLang="en-US" dirty="0"/>
              <a:t>                                   </a:t>
            </a:r>
          </a:p>
        </p:txBody>
      </p:sp>
      <p:graphicFrame>
        <p:nvGraphicFramePr>
          <p:cNvPr id="6" name="对象 5"/>
          <p:cNvGraphicFramePr/>
          <p:nvPr/>
        </p:nvGraphicFramePr>
        <p:xfrm>
          <a:off x="1852295" y="1927225"/>
          <a:ext cx="772160" cy="343535"/>
        </p:xfrm>
        <a:graphic>
          <a:graphicData uri="http://schemas.openxmlformats.org/presentationml/2006/ole">
            <mc:AlternateContent xmlns:mc="http://schemas.openxmlformats.org/markup-compatibility/2006">
              <mc:Choice xmlns:v="urn:schemas-microsoft-com:vml" Requires="v">
                <p:oleObj spid="_x0000_s24758" r:id="rId3" imgW="675005" imgH="282575" progId="Equation.KSEE3">
                  <p:embed/>
                </p:oleObj>
              </mc:Choice>
              <mc:Fallback>
                <p:oleObj r:id="rId3" imgW="675005" imgH="282575" progId="Equation.KSEE3">
                  <p:embed/>
                  <p:pic>
                    <p:nvPicPr>
                      <p:cNvPr id="6" name="对象 5"/>
                      <p:cNvPicPr/>
                      <p:nvPr/>
                    </p:nvPicPr>
                    <p:blipFill>
                      <a:blip r:embed="rId4"/>
                      <a:stretch>
                        <a:fillRect/>
                      </a:stretch>
                    </p:blipFill>
                    <p:spPr>
                      <a:xfrm>
                        <a:off x="1852295" y="1927225"/>
                        <a:ext cx="772160" cy="343535"/>
                      </a:xfrm>
                      <a:prstGeom prst="rect">
                        <a:avLst/>
                      </a:prstGeom>
                    </p:spPr>
                  </p:pic>
                </p:oleObj>
              </mc:Fallback>
            </mc:AlternateContent>
          </a:graphicData>
        </a:graphic>
      </p:graphicFrame>
      <p:graphicFrame>
        <p:nvGraphicFramePr>
          <p:cNvPr id="9" name="对象 8"/>
          <p:cNvGraphicFramePr/>
          <p:nvPr/>
        </p:nvGraphicFramePr>
        <p:xfrm>
          <a:off x="2798445" y="1808480"/>
          <a:ext cx="1804035" cy="349885"/>
        </p:xfrm>
        <a:graphic>
          <a:graphicData uri="http://schemas.openxmlformats.org/presentationml/2006/ole">
            <mc:AlternateContent xmlns:mc="http://schemas.openxmlformats.org/markup-compatibility/2006">
              <mc:Choice xmlns:v="urn:schemas-microsoft-com:vml" Requires="v">
                <p:oleObj spid="_x0000_s24759" r:id="rId5" imgW="1864360" imgH="377190" progId="Equation.KSEE3">
                  <p:embed/>
                </p:oleObj>
              </mc:Choice>
              <mc:Fallback>
                <p:oleObj r:id="rId5" imgW="1864360" imgH="377190" progId="Equation.KSEE3">
                  <p:embed/>
                  <p:pic>
                    <p:nvPicPr>
                      <p:cNvPr id="9" name="对象 8"/>
                      <p:cNvPicPr/>
                      <p:nvPr/>
                    </p:nvPicPr>
                    <p:blipFill>
                      <a:blip r:embed="rId6"/>
                      <a:stretch>
                        <a:fillRect/>
                      </a:stretch>
                    </p:blipFill>
                    <p:spPr>
                      <a:xfrm>
                        <a:off x="2798445" y="1808480"/>
                        <a:ext cx="1804035" cy="34988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2798445" y="2098675"/>
          <a:ext cx="1859280" cy="368300"/>
        </p:xfrm>
        <a:graphic>
          <a:graphicData uri="http://schemas.openxmlformats.org/presentationml/2006/ole">
            <mc:AlternateContent xmlns:mc="http://schemas.openxmlformats.org/markup-compatibility/2006">
              <mc:Choice xmlns:v="urn:schemas-microsoft-com:vml" Requires="v">
                <p:oleObj spid="_x0000_s24760" r:id="rId7" imgW="1091565" imgH="215900" progId="Equation.KSEE3">
                  <p:embed/>
                </p:oleObj>
              </mc:Choice>
              <mc:Fallback>
                <p:oleObj r:id="rId7" imgW="1091565" imgH="215900" progId="Equation.KSEE3">
                  <p:embed/>
                  <p:pic>
                    <p:nvPicPr>
                      <p:cNvPr id="11" name="对象 10">
                        <a:hlinkClick r:id="" action="ppaction://ole?verb=0"/>
                      </p:cNvPr>
                      <p:cNvPicPr/>
                      <p:nvPr/>
                    </p:nvPicPr>
                    <p:blipFill>
                      <a:blip r:embed="rId8"/>
                      <a:stretch>
                        <a:fillRect/>
                      </a:stretch>
                    </p:blipFill>
                    <p:spPr>
                      <a:xfrm>
                        <a:off x="2798445" y="2098675"/>
                        <a:ext cx="1859280" cy="368300"/>
                      </a:xfrm>
                      <a:prstGeom prst="rect">
                        <a:avLst/>
                      </a:prstGeom>
                    </p:spPr>
                  </p:pic>
                </p:oleObj>
              </mc:Fallback>
            </mc:AlternateContent>
          </a:graphicData>
        </a:graphic>
      </p:graphicFrame>
      <p:sp>
        <p:nvSpPr>
          <p:cNvPr id="12" name="右箭头 11"/>
          <p:cNvSpPr/>
          <p:nvPr/>
        </p:nvSpPr>
        <p:spPr>
          <a:xfrm>
            <a:off x="2433955" y="3281045"/>
            <a:ext cx="93980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3" name="对象 12">
            <a:hlinkClick r:id="" action="ppaction://ole?verb=0"/>
          </p:cNvPr>
          <p:cNvGraphicFramePr>
            <a:graphicFrameLocks noChangeAspect="1"/>
          </p:cNvGraphicFramePr>
          <p:nvPr/>
        </p:nvGraphicFramePr>
        <p:xfrm>
          <a:off x="2624455" y="3065145"/>
          <a:ext cx="749300" cy="215900"/>
        </p:xfrm>
        <a:graphic>
          <a:graphicData uri="http://schemas.openxmlformats.org/presentationml/2006/ole">
            <mc:AlternateContent xmlns:mc="http://schemas.openxmlformats.org/markup-compatibility/2006">
              <mc:Choice xmlns:v="urn:schemas-microsoft-com:vml" Requires="v">
                <p:oleObj spid="_x0000_s24761" r:id="rId9" imgW="749300" imgH="215900" progId="Equation.KSEE3">
                  <p:embed/>
                </p:oleObj>
              </mc:Choice>
              <mc:Fallback>
                <p:oleObj r:id="rId9" imgW="749300" imgH="215900" progId="Equation.KSEE3">
                  <p:embed/>
                  <p:pic>
                    <p:nvPicPr>
                      <p:cNvPr id="13" name="对象 12">
                        <a:hlinkClick r:id="" action="ppaction://ole?verb=0"/>
                      </p:cNvPr>
                      <p:cNvPicPr/>
                      <p:nvPr/>
                    </p:nvPicPr>
                    <p:blipFill>
                      <a:blip r:embed="rId10"/>
                      <a:stretch>
                        <a:fillRect/>
                      </a:stretch>
                    </p:blipFill>
                    <p:spPr>
                      <a:xfrm>
                        <a:off x="2624455" y="3065145"/>
                        <a:ext cx="749300" cy="215900"/>
                      </a:xfrm>
                      <a:prstGeom prst="rect">
                        <a:avLst/>
                      </a:prstGeom>
                    </p:spPr>
                  </p:pic>
                </p:oleObj>
              </mc:Fallback>
            </mc:AlternateContent>
          </a:graphicData>
        </a:graphic>
      </p:graphicFrame>
      <p:pic>
        <p:nvPicPr>
          <p:cNvPr id="14" name="图片 13"/>
          <p:cNvPicPr>
            <a:picLocks noChangeAspect="1"/>
          </p:cNvPicPr>
          <p:nvPr/>
        </p:nvPicPr>
        <p:blipFill>
          <a:blip r:embed="rId11"/>
          <a:srcRect l="243" t="1476" r="73908" b="1636"/>
          <a:stretch>
            <a:fillRect/>
          </a:stretch>
        </p:blipFill>
        <p:spPr>
          <a:xfrm>
            <a:off x="7119620" y="2990215"/>
            <a:ext cx="1379855" cy="3464560"/>
          </a:xfrm>
          <a:prstGeom prst="rect">
            <a:avLst/>
          </a:prstGeom>
        </p:spPr>
      </p:pic>
      <p:sp>
        <p:nvSpPr>
          <p:cNvPr id="15" name="右箭头 14"/>
          <p:cNvSpPr/>
          <p:nvPr/>
        </p:nvSpPr>
        <p:spPr>
          <a:xfrm>
            <a:off x="3145790" y="56508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a:off x="4783455" y="56508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7" name="对象 16">
            <a:hlinkClick r:id="" action="ppaction://ole?verb=0"/>
          </p:cNvPr>
          <p:cNvGraphicFramePr>
            <a:graphicFrameLocks noChangeAspect="1"/>
          </p:cNvGraphicFramePr>
          <p:nvPr/>
        </p:nvGraphicFramePr>
        <p:xfrm>
          <a:off x="4657725" y="5375275"/>
          <a:ext cx="749300" cy="215900"/>
        </p:xfrm>
        <a:graphic>
          <a:graphicData uri="http://schemas.openxmlformats.org/presentationml/2006/ole">
            <mc:AlternateContent xmlns:mc="http://schemas.openxmlformats.org/markup-compatibility/2006">
              <mc:Choice xmlns:v="urn:schemas-microsoft-com:vml" Requires="v">
                <p:oleObj spid="_x0000_s24762" r:id="rId12" imgW="749300" imgH="215900" progId="Equation.KSEE3">
                  <p:embed/>
                </p:oleObj>
              </mc:Choice>
              <mc:Fallback>
                <p:oleObj r:id="rId12" imgW="749300" imgH="215900" progId="Equation.KSEE3">
                  <p:embed/>
                  <p:pic>
                    <p:nvPicPr>
                      <p:cNvPr id="17" name="对象 16">
                        <a:hlinkClick r:id="" action="ppaction://ole?verb=0"/>
                      </p:cNvPr>
                      <p:cNvPicPr/>
                      <p:nvPr/>
                    </p:nvPicPr>
                    <p:blipFill>
                      <a:blip r:embed="rId10"/>
                      <a:stretch>
                        <a:fillRect/>
                      </a:stretch>
                    </p:blipFill>
                    <p:spPr>
                      <a:xfrm>
                        <a:off x="4657725" y="5375275"/>
                        <a:ext cx="749300" cy="215900"/>
                      </a:xfrm>
                      <a:prstGeom prst="rect">
                        <a:avLst/>
                      </a:prstGeom>
                    </p:spPr>
                  </p:pic>
                </p:oleObj>
              </mc:Fallback>
            </mc:AlternateContent>
          </a:graphicData>
        </a:graphic>
      </p:graphicFrame>
      <p:cxnSp>
        <p:nvCxnSpPr>
          <p:cNvPr id="145" name="直接箭头连接符 144"/>
          <p:cNvCxnSpPr/>
          <p:nvPr/>
        </p:nvCxnSpPr>
        <p:spPr>
          <a:xfrm>
            <a:off x="5634355" y="5722620"/>
            <a:ext cx="1691005" cy="2241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466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a:t>
            </a:r>
            <a:r>
              <a:rPr lang="zh-CN" altLang="en-US" dirty="0" smtClean="0"/>
              <a:t>变换</a:t>
            </a:r>
            <a:r>
              <a:rPr lang="zh-CN" altLang="en-US" dirty="0"/>
              <a:t>：</a:t>
            </a:r>
            <a:r>
              <a:rPr lang="zh-CN" altLang="en-US" dirty="0" smtClean="0"/>
              <a:t>直线</a:t>
            </a:r>
            <a:r>
              <a:rPr lang="zh-CN" altLang="en-US" dirty="0"/>
              <a:t>检测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参数空间的一条</a:t>
                </a:r>
                <a:r>
                  <a:rPr lang="zh-CN" altLang="en-US" dirty="0"/>
                  <a:t>直</a:t>
                </a:r>
                <a:r>
                  <a:rPr lang="zh-CN" altLang="en-US" dirty="0" smtClean="0"/>
                  <a:t>线对应图像空间的一个点</a:t>
                </a:r>
                <a:endParaRPr lang="en-US" altLang="zh-CN" dirty="0" smtClean="0"/>
              </a:p>
              <a:p>
                <a:r>
                  <a:rPr lang="zh-CN" altLang="en-US" dirty="0" smtClean="0"/>
                  <a:t>图像</a:t>
                </a:r>
                <a:r>
                  <a:rPr lang="zh-CN" altLang="en-US" dirty="0"/>
                  <a:t>空间中同一条直线上的任意两个点，在参数空间中对应于两条相交的</a:t>
                </a:r>
                <a:r>
                  <a:rPr lang="zh-CN" altLang="en-US" dirty="0" smtClean="0"/>
                  <a:t>直线</a:t>
                </a:r>
                <a:endParaRPr lang="en-US" altLang="zh-CN" dirty="0" smtClean="0"/>
              </a:p>
              <a:p>
                <a:pPr lvl="1"/>
                <a:r>
                  <a:rPr lang="zh-CN" altLang="en-US" dirty="0" smtClean="0"/>
                  <a:t>即在图像空间共线的</a:t>
                </a:r>
                <a14:m>
                  <m:oMath xmlns:m="http://schemas.openxmlformats.org/officeDocument/2006/math">
                    <m:r>
                      <a:rPr lang="en-US" altLang="zh-CN" b="0" i="1" smtClean="0">
                        <a:latin typeface="Cambria Math" panose="02040503050406030204" pitchFamily="18" charset="0"/>
                      </a:rPr>
                      <m:t>𝑛</m:t>
                    </m:r>
                  </m:oMath>
                </a14:m>
                <a:r>
                  <a:rPr lang="zh-CN" altLang="en-US" dirty="0" smtClean="0"/>
                  <a:t>个点，对应于参数空间</a:t>
                </a:r>
                <a14:m>
                  <m:oMath xmlns:m="http://schemas.openxmlformats.org/officeDocument/2006/math">
                    <m:r>
                      <a:rPr lang="en-US" altLang="zh-CN" i="1">
                        <a:latin typeface="Cambria Math" panose="02040503050406030204" pitchFamily="18" charset="0"/>
                      </a:rPr>
                      <m:t>𝑛</m:t>
                    </m:r>
                  </m:oMath>
                </a14:m>
                <a:r>
                  <a:rPr lang="zh-CN" altLang="en-US" dirty="0" smtClean="0"/>
                  <a:t>条共点</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0</m:t>
                        </m:r>
                      </m:sub>
                    </m:sSub>
                  </m:oMath>
                </a14:m>
                <a:r>
                  <a:rPr lang="en-US" altLang="zh-CN" dirty="0" smtClean="0"/>
                  <a:t>)</a:t>
                </a:r>
                <a:r>
                  <a:rPr lang="zh-CN" altLang="en-US" dirty="0" smtClean="0"/>
                  <a:t>的直线</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76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42756" y="4195754"/>
            <a:ext cx="6491633" cy="2007133"/>
          </a:xfrm>
          <a:prstGeom prst="rect">
            <a:avLst/>
          </a:prstGeom>
        </p:spPr>
      </p:pic>
      <p:sp>
        <p:nvSpPr>
          <p:cNvPr id="5" name="矩形 4"/>
          <p:cNvSpPr/>
          <p:nvPr/>
        </p:nvSpPr>
        <p:spPr>
          <a:xfrm>
            <a:off x="2053703" y="3466059"/>
            <a:ext cx="1107996" cy="369332"/>
          </a:xfrm>
          <a:prstGeom prst="rect">
            <a:avLst/>
          </a:prstGeom>
        </p:spPr>
        <p:txBody>
          <a:bodyPr wrap="none">
            <a:spAutoFit/>
          </a:bodyPr>
          <a:lstStyle/>
          <a:p>
            <a:r>
              <a:rPr lang="zh-CN" altLang="en-US" dirty="0"/>
              <a:t>图像空间</a:t>
            </a:r>
          </a:p>
        </p:txBody>
      </p:sp>
      <p:sp>
        <p:nvSpPr>
          <p:cNvPr id="6" name="矩形 5"/>
          <p:cNvSpPr/>
          <p:nvPr/>
        </p:nvSpPr>
        <p:spPr>
          <a:xfrm>
            <a:off x="5882753" y="3466059"/>
            <a:ext cx="1794081" cy="369332"/>
          </a:xfrm>
          <a:prstGeom prst="rect">
            <a:avLst/>
          </a:prstGeom>
        </p:spPr>
        <p:txBody>
          <a:bodyPr wrap="none">
            <a:spAutoFit/>
          </a:bodyPr>
          <a:lstStyle/>
          <a:p>
            <a:r>
              <a:rPr lang="en-US" altLang="zh-CN" dirty="0"/>
              <a:t>Hough</a:t>
            </a:r>
            <a:r>
              <a:rPr lang="zh-CN" altLang="en-US" dirty="0"/>
              <a:t>参数空间</a:t>
            </a:r>
          </a:p>
        </p:txBody>
      </p:sp>
      <mc:AlternateContent xmlns:mc="http://schemas.openxmlformats.org/markup-compatibility/2006" xmlns:a14="http://schemas.microsoft.com/office/drawing/2010/main">
        <mc:Choice Requires="a14">
          <p:sp>
            <p:nvSpPr>
              <p:cNvPr id="7" name="矩形 6"/>
              <p:cNvSpPr/>
              <p:nvPr/>
            </p:nvSpPr>
            <p:spPr>
              <a:xfrm>
                <a:off x="6147441" y="6154627"/>
                <a:ext cx="4706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0</m:t>
                          </m:r>
                        </m:sub>
                      </m:sSub>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147441" y="6154627"/>
                <a:ext cx="470642"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95625" y="5327692"/>
                <a:ext cx="467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0</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195625" y="5327692"/>
                <a:ext cx="467436" cy="369332"/>
              </a:xfrm>
              <a:prstGeom prst="rect">
                <a:avLst/>
              </a:prstGeom>
              <a:blipFill>
                <a:blip r:embed="rId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520254" y="6154627"/>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520254" y="6154627"/>
                <a:ext cx="3727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38861" y="4087707"/>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138861" y="4087707"/>
                <a:ext cx="372794"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581537" y="6154627"/>
                <a:ext cx="373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581537" y="6154627"/>
                <a:ext cx="373436"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22748" y="4087707"/>
                <a:ext cx="372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222748" y="4087707"/>
                <a:ext cx="372474"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467658" y="4457039"/>
                <a:ext cx="1355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67658" y="4457039"/>
                <a:ext cx="1355179" cy="276999"/>
              </a:xfrm>
              <a:prstGeom prst="rect">
                <a:avLst/>
              </a:prstGeom>
              <a:blipFill>
                <a:blip r:embed="rId10"/>
                <a:stretch>
                  <a:fillRect l="-3604" r="-450"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469484" y="4933354"/>
                <a:ext cx="1238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zh-CN" altLang="en-US" i="1" smtClean="0">
                          <a:latin typeface="Cambria Math" panose="02040503050406030204" pitchFamily="18" charset="0"/>
                        </a:rPr>
                        <m:t>）</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469484" y="4933354"/>
                <a:ext cx="1238672" cy="369332"/>
              </a:xfrm>
              <a:prstGeom prst="rect">
                <a:avLst/>
              </a:prstGeom>
              <a:blipFill>
                <a:blip r:embed="rId11"/>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654376" y="4995323"/>
                <a:ext cx="1238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zh-CN" altLang="en-US" i="1" smtClean="0">
                          <a:latin typeface="Cambria Math" panose="02040503050406030204" pitchFamily="18" charset="0"/>
                        </a:rPr>
                        <m:t>）</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2654376" y="4995323"/>
                <a:ext cx="1238672" cy="369332"/>
              </a:xfrm>
              <a:prstGeom prst="rect">
                <a:avLst/>
              </a:prstGeom>
              <a:blipFill>
                <a:blip r:embed="rId12"/>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250551" y="5179989"/>
                <a:ext cx="1246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6250551" y="5179989"/>
                <a:ext cx="1246752" cy="369332"/>
              </a:xfrm>
              <a:prstGeom prst="rect">
                <a:avLst/>
              </a:prstGeom>
              <a:blipFill>
                <a:blip r:embed="rId13"/>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5801780" y="4666740"/>
                <a:ext cx="15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5801780" y="4666740"/>
                <a:ext cx="1519070" cy="276999"/>
              </a:xfrm>
              <a:prstGeom prst="rect">
                <a:avLst/>
              </a:prstGeom>
              <a:blipFill>
                <a:blip r:embed="rId14"/>
                <a:stretch>
                  <a:fillRect l="-3213" r="-803" b="-2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802087" y="5784676"/>
                <a:ext cx="1527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802087" y="5784676"/>
                <a:ext cx="1527791" cy="276999"/>
              </a:xfrm>
              <a:prstGeom prst="rect">
                <a:avLst/>
              </a:prstGeom>
              <a:blipFill>
                <a:blip r:embed="rId15"/>
                <a:stretch>
                  <a:fillRect l="-3200" r="-800" b="-28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9090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94225" y="3308350"/>
            <a:ext cx="4334510" cy="2903855"/>
          </a:xfrm>
          <a:prstGeom prst="rect">
            <a:avLst/>
          </a:prstGeom>
        </p:spPr>
      </p:pic>
      <p:sp>
        <p:nvSpPr>
          <p:cNvPr id="2" name="标题 1"/>
          <p:cNvSpPr>
            <a:spLocks noGrp="1"/>
          </p:cNvSpPr>
          <p:nvPr>
            <p:ph type="title"/>
          </p:nvPr>
        </p:nvSpPr>
        <p:spPr/>
        <p:txBody>
          <a:bodyPr/>
          <a:lstStyle/>
          <a:p>
            <a:r>
              <a:rPr lang="zh-CN" altLang="en-US" dirty="0"/>
              <a:t>哈希算法</a:t>
            </a:r>
            <a:r>
              <a:rPr lang="en-US" altLang="zh-CN" dirty="0"/>
              <a:t>(1</a:t>
            </a:r>
            <a:r>
              <a:rPr lang="en-US" altLang="zh-CN" dirty="0" smtClean="0"/>
              <a:t>): </a:t>
            </a:r>
            <a:r>
              <a:rPr lang="zh-CN" altLang="en-US" dirty="0" smtClean="0"/>
              <a:t>局部</a:t>
            </a:r>
            <a:r>
              <a:rPr lang="zh-CN" altLang="en-US" dirty="0"/>
              <a:t>敏感哈希</a:t>
            </a:r>
          </a:p>
        </p:txBody>
      </p:sp>
      <p:sp>
        <p:nvSpPr>
          <p:cNvPr id="3" name="内容占位符 2"/>
          <p:cNvSpPr>
            <a:spLocks noGrp="1"/>
          </p:cNvSpPr>
          <p:nvPr>
            <p:ph idx="1"/>
          </p:nvPr>
        </p:nvSpPr>
        <p:spPr>
          <a:xfrm>
            <a:off x="558483" y="1341438"/>
            <a:ext cx="8001000" cy="4967287"/>
          </a:xfrm>
        </p:spPr>
        <p:txBody>
          <a:bodyPr/>
          <a:lstStyle/>
          <a:p>
            <a:r>
              <a:rPr lang="zh-CN" altLang="en-US" dirty="0">
                <a:sym typeface="+mn-ea"/>
              </a:rPr>
              <a:t>选择多组</a:t>
            </a:r>
            <a:r>
              <a:rPr lang="en-US" altLang="zh-CN" dirty="0">
                <a:sym typeface="+mn-ea"/>
              </a:rPr>
              <a:t>k</a:t>
            </a:r>
            <a:r>
              <a:rPr lang="zh-CN" altLang="en-US" dirty="0">
                <a:sym typeface="+mn-ea"/>
              </a:rPr>
              <a:t>个哈希函数组成构成多个哈希表</a:t>
            </a:r>
            <a:r>
              <a:rPr lang="en-US" altLang="zh-CN" dirty="0">
                <a:sym typeface="+mn-ea"/>
              </a:rPr>
              <a:t>g</a:t>
            </a:r>
            <a:endParaRPr lang="en-US" altLang="zh-CN" dirty="0"/>
          </a:p>
          <a:p>
            <a:pPr lvl="1"/>
            <a:r>
              <a:rPr lang="zh-CN" altLang="en-US" dirty="0"/>
              <a:t>假设有如下结果。 </a:t>
            </a:r>
          </a:p>
          <a:p>
            <a:pPr lvl="2"/>
            <a:r>
              <a:rPr lang="zh-CN" altLang="en-US" dirty="0" smtClean="0"/>
              <a:t>g</a:t>
            </a:r>
            <a:r>
              <a:rPr lang="zh-CN" altLang="en-US" dirty="0"/>
              <a:t>1分别抽取第2，4位。 </a:t>
            </a:r>
          </a:p>
          <a:p>
            <a:pPr lvl="2"/>
            <a:r>
              <a:rPr lang="zh-CN" altLang="en-US" dirty="0" smtClean="0"/>
              <a:t>g</a:t>
            </a:r>
            <a:r>
              <a:rPr lang="zh-CN" altLang="en-US" dirty="0"/>
              <a:t>2分别抽取第1，6位。 </a:t>
            </a:r>
          </a:p>
          <a:p>
            <a:pPr lvl="2"/>
            <a:r>
              <a:rPr lang="zh-CN" altLang="en-US" dirty="0" smtClean="0"/>
              <a:t>g</a:t>
            </a:r>
            <a:r>
              <a:rPr lang="zh-CN" altLang="en-US" dirty="0"/>
              <a:t>3分别抽取第3，8位</a:t>
            </a:r>
          </a:p>
          <a:p>
            <a:pPr marL="0" indent="0">
              <a:buNone/>
            </a:pPr>
            <a:r>
              <a:rPr lang="zh-CN" altLang="en-US" dirty="0">
                <a:sym typeface="+mn-ea"/>
              </a:rPr>
              <a:t>                                        </a:t>
            </a:r>
            <a:r>
              <a:rPr lang="en-US" altLang="zh-CN" sz="1400" dirty="0">
                <a:sym typeface="+mn-ea"/>
              </a:rPr>
              <a:t>11</a:t>
            </a:r>
            <a:endParaRPr lang="zh-CN" altLang="en-US" dirty="0">
              <a:sym typeface="+mn-ea"/>
            </a:endParaRPr>
          </a:p>
          <a:p>
            <a:pPr marL="0" indent="0">
              <a:buNone/>
            </a:pPr>
            <a:r>
              <a:rPr lang="en-US" altLang="zh-CN" sz="2000" dirty="0"/>
              <a:t>q=(4,4)</a:t>
            </a:r>
            <a:r>
              <a:rPr lang="zh-CN" altLang="en-US" dirty="0"/>
              <a:t> </a:t>
            </a:r>
            <a:r>
              <a:rPr lang="zh-CN" altLang="en-US" sz="1105" dirty="0"/>
              <a:t>            </a:t>
            </a:r>
            <a:r>
              <a:rPr lang="en-US" altLang="zh-CN" dirty="0"/>
              <a:t>11111111        </a:t>
            </a:r>
            <a:r>
              <a:rPr lang="en-US" altLang="zh-CN" sz="1400" dirty="0"/>
              <a:t>11</a:t>
            </a:r>
            <a:endParaRPr lang="en-US" altLang="zh-CN" dirty="0"/>
          </a:p>
          <a:p>
            <a:pPr marL="0" indent="0">
              <a:buNone/>
            </a:pPr>
            <a:r>
              <a:rPr lang="en-US" altLang="zh-CN" dirty="0"/>
              <a:t>                                        </a:t>
            </a:r>
            <a:r>
              <a:rPr lang="en-US" altLang="zh-CN" sz="1400" dirty="0"/>
              <a:t>11</a:t>
            </a:r>
            <a:endParaRPr lang="en-US" altLang="zh-CN" dirty="0"/>
          </a:p>
          <a:p>
            <a:pPr marL="0" indent="0">
              <a:buNone/>
            </a:pPr>
            <a:r>
              <a:rPr lang="en-US" altLang="zh-CN" dirty="0"/>
              <a:t>                                        </a:t>
            </a:r>
          </a:p>
          <a:p>
            <a:pPr marL="471170" lvl="1" indent="0">
              <a:buNone/>
            </a:pPr>
            <a:r>
              <a:rPr lang="zh-CN" altLang="en-US" sz="1330" dirty="0"/>
              <a:t>                  </a:t>
            </a:r>
            <a:r>
              <a:rPr lang="zh-CN" altLang="en-US" sz="2000" dirty="0"/>
              <a:t> </a:t>
            </a:r>
          </a:p>
          <a:p>
            <a:endParaRPr lang="zh-CN" altLang="en-US" sz="2000" dirty="0"/>
          </a:p>
          <a:p>
            <a:endParaRPr lang="zh-CN" altLang="en-US" sz="1330" dirty="0"/>
          </a:p>
          <a:p>
            <a:pPr marL="0" indent="0">
              <a:buNone/>
            </a:pPr>
            <a:r>
              <a:rPr lang="zh-CN" altLang="en-US" sz="1330" dirty="0"/>
              <a:t> </a:t>
            </a:r>
          </a:p>
          <a:p>
            <a:pPr marL="471170" lvl="1" indent="0">
              <a:buNone/>
            </a:pPr>
            <a:r>
              <a:rPr lang="zh-CN" altLang="en-US" dirty="0"/>
              <a:t>                                   </a:t>
            </a:r>
          </a:p>
        </p:txBody>
      </p:sp>
      <p:sp>
        <p:nvSpPr>
          <p:cNvPr id="15" name="右箭头 14"/>
          <p:cNvSpPr/>
          <p:nvPr/>
        </p:nvSpPr>
        <p:spPr>
          <a:xfrm>
            <a:off x="1555750" y="37204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a:off x="3416935" y="3720465"/>
            <a:ext cx="44196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45" name="直接箭头连接符 144"/>
          <p:cNvCxnSpPr/>
          <p:nvPr/>
        </p:nvCxnSpPr>
        <p:spPr>
          <a:xfrm>
            <a:off x="4285615" y="3411220"/>
            <a:ext cx="448945" cy="21913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285615" y="3830320"/>
            <a:ext cx="2055495" cy="18929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285615" y="4199890"/>
            <a:ext cx="3671570" cy="15659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474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smtClean="0"/>
              <a:t>(2): </a:t>
            </a:r>
            <a:r>
              <a:rPr lang="zh-CN" altLang="en-US" dirty="0" smtClean="0"/>
              <a:t>迭代量化（</a:t>
            </a:r>
            <a:r>
              <a:rPr lang="en-US" altLang="zh-CN" dirty="0" smtClean="0"/>
              <a:t>ITQ</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a:t>ITQ</a:t>
            </a:r>
            <a:r>
              <a:rPr lang="zh-CN" altLang="en-US" dirty="0"/>
              <a:t>算法动机</a:t>
            </a:r>
          </a:p>
          <a:p>
            <a:pPr lvl="1"/>
            <a:r>
              <a:rPr lang="zh-CN" altLang="en-US" dirty="0"/>
              <a:t>将原始数据映射到超立方体的顶点，求解</a:t>
            </a:r>
            <a:r>
              <a:rPr lang="zh-CN" altLang="en-US" dirty="0">
                <a:solidFill>
                  <a:srgbClr val="0070C0"/>
                </a:solidFill>
              </a:rPr>
              <a:t>量化误</a:t>
            </a:r>
            <a:r>
              <a:rPr lang="zh-CN" altLang="en-US" dirty="0"/>
              <a:t>差最小的映射</a:t>
            </a:r>
          </a:p>
          <a:p>
            <a:pPr lvl="1"/>
            <a:r>
              <a:rPr lang="zh-CN" altLang="en-US" dirty="0"/>
              <a:t>将超立方体在空间中</a:t>
            </a:r>
            <a:r>
              <a:rPr lang="zh-CN" altLang="en-US" dirty="0">
                <a:solidFill>
                  <a:srgbClr val="FF0000"/>
                </a:solidFill>
              </a:rPr>
              <a:t>旋转</a:t>
            </a:r>
            <a:r>
              <a:rPr lang="zh-CN" altLang="en-US" dirty="0"/>
              <a:t>，求解旋转矩阵即能得到</a:t>
            </a:r>
            <a:r>
              <a:rPr lang="zh-CN" altLang="en-US" dirty="0">
                <a:solidFill>
                  <a:srgbClr val="0070C0"/>
                </a:solidFill>
              </a:rPr>
              <a:t>最好的映射</a:t>
            </a:r>
          </a:p>
          <a:p>
            <a:pPr lvl="1"/>
            <a:r>
              <a:rPr lang="zh-CN" altLang="en-US" dirty="0"/>
              <a:t>迭代这两个步骤</a:t>
            </a:r>
          </a:p>
          <a:p>
            <a:pPr lvl="1"/>
            <a:endParaRPr lang="zh-CN" altLang="en-US" dirty="0"/>
          </a:p>
        </p:txBody>
      </p:sp>
      <p:sp>
        <p:nvSpPr>
          <p:cNvPr id="4" name="文本框 3"/>
          <p:cNvSpPr txBox="1"/>
          <p:nvPr/>
        </p:nvSpPr>
        <p:spPr>
          <a:xfrm>
            <a:off x="260350" y="6521450"/>
            <a:ext cx="8629650" cy="275590"/>
          </a:xfrm>
          <a:prstGeom prst="rect">
            <a:avLst/>
          </a:prstGeom>
          <a:noFill/>
        </p:spPr>
        <p:txBody>
          <a:bodyPr wrap="square" rtlCol="0">
            <a:spAutoFit/>
          </a:bodyPr>
          <a:lstStyle/>
          <a:p>
            <a:r>
              <a:rPr lang="en-US" altLang="zh-CN" sz="1200" dirty="0" err="1"/>
              <a:t>Yunchao</a:t>
            </a:r>
            <a:r>
              <a:rPr lang="en-US" altLang="zh-CN" sz="1200" dirty="0"/>
              <a:t> Gong and Svetlana </a:t>
            </a:r>
            <a:r>
              <a:rPr lang="en-US" altLang="zh-CN" sz="1200" dirty="0" err="1"/>
              <a:t>Lazebnik</a:t>
            </a:r>
            <a:r>
              <a:rPr lang="en-US" altLang="zh-CN" sz="1200" i="1" dirty="0"/>
              <a:t>, “</a:t>
            </a:r>
            <a:r>
              <a:rPr lang="en-US" altLang="zh-CN" sz="1200" dirty="0"/>
              <a:t>Iterative Quantization: A Procrustean Approach to Learning Binary Codes</a:t>
            </a:r>
            <a:r>
              <a:rPr lang="en-US" altLang="zh-CN" sz="1200" i="1" dirty="0"/>
              <a:t>,” in CVPR </a:t>
            </a:r>
            <a:r>
              <a:rPr lang="en-US" altLang="zh-CN" sz="1200" dirty="0"/>
              <a:t>2011</a:t>
            </a:r>
            <a:r>
              <a:rPr lang="en-US" altLang="zh-CN" sz="1200" i="1" dirty="0"/>
              <a:t>.</a:t>
            </a:r>
            <a:endParaRPr lang="zh-CN" altLang="en-US" sz="1200" i="1" dirty="0"/>
          </a:p>
        </p:txBody>
      </p:sp>
      <p:pic>
        <p:nvPicPr>
          <p:cNvPr id="264" name="图片 263"/>
          <p:cNvPicPr>
            <a:picLocks noChangeAspect="1"/>
          </p:cNvPicPr>
          <p:nvPr>
            <p:custDataLst>
              <p:tags r:id="rId1"/>
            </p:custDataLst>
          </p:nvPr>
        </p:nvPicPr>
        <p:blipFill>
          <a:blip r:embed="rId7"/>
          <a:srcRect l="57364" t="12402" r="8529" b="27566"/>
          <a:stretch>
            <a:fillRect/>
          </a:stretch>
        </p:blipFill>
        <p:spPr>
          <a:xfrm>
            <a:off x="3683000" y="4136247"/>
            <a:ext cx="2954655" cy="1890395"/>
          </a:xfrm>
          <a:prstGeom prst="rect">
            <a:avLst/>
          </a:prstGeom>
        </p:spPr>
      </p:pic>
      <p:pic>
        <p:nvPicPr>
          <p:cNvPr id="7" name="图片 6"/>
          <p:cNvPicPr>
            <a:picLocks noChangeAspect="1"/>
          </p:cNvPicPr>
          <p:nvPr>
            <p:custDataLst>
              <p:tags r:id="rId2"/>
            </p:custDataLst>
          </p:nvPr>
        </p:nvPicPr>
        <p:blipFill>
          <a:blip r:embed="rId7"/>
          <a:srcRect l="65458" t="15689" r="12011" b="36015"/>
          <a:stretch>
            <a:fillRect/>
          </a:stretch>
        </p:blipFill>
        <p:spPr>
          <a:xfrm>
            <a:off x="6639560" y="4236260"/>
            <a:ext cx="1976120" cy="1520825"/>
          </a:xfrm>
          <a:prstGeom prst="rect">
            <a:avLst/>
          </a:prstGeom>
        </p:spPr>
      </p:pic>
      <p:sp>
        <p:nvSpPr>
          <p:cNvPr id="8" name="矩形 7"/>
          <p:cNvSpPr/>
          <p:nvPr/>
        </p:nvSpPr>
        <p:spPr>
          <a:xfrm>
            <a:off x="7012940" y="4448985"/>
            <a:ext cx="188595" cy="30924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9" name="矩形 8"/>
          <p:cNvSpPr/>
          <p:nvPr/>
        </p:nvSpPr>
        <p:spPr>
          <a:xfrm>
            <a:off x="6948805" y="4610275"/>
            <a:ext cx="316865" cy="30035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0" name="矩形 9"/>
          <p:cNvSpPr/>
          <p:nvPr/>
        </p:nvSpPr>
        <p:spPr>
          <a:xfrm>
            <a:off x="6824345" y="4532170"/>
            <a:ext cx="188595" cy="16383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cxnSp>
        <p:nvCxnSpPr>
          <p:cNvPr id="11" name="直接连接符 10"/>
          <p:cNvCxnSpPr/>
          <p:nvPr/>
        </p:nvCxnSpPr>
        <p:spPr>
          <a:xfrm flipH="1">
            <a:off x="7066280" y="4397550"/>
            <a:ext cx="266700" cy="283845"/>
          </a:xfrm>
          <a:prstGeom prst="line">
            <a:avLst/>
          </a:prstGeom>
          <a:noFill/>
          <a:ln w="19050">
            <a:solidFill>
              <a:schemeClr val="tx1"/>
            </a:solidFill>
          </a:ln>
        </p:spPr>
      </p:cxnSp>
      <p:cxnSp>
        <p:nvCxnSpPr>
          <p:cNvPr id="12" name="直接连接符 11"/>
          <p:cNvCxnSpPr/>
          <p:nvPr/>
        </p:nvCxnSpPr>
        <p:spPr>
          <a:xfrm>
            <a:off x="7066280" y="4681395"/>
            <a:ext cx="0" cy="421005"/>
          </a:xfrm>
          <a:prstGeom prst="line">
            <a:avLst/>
          </a:prstGeom>
          <a:noFill/>
          <a:ln w="19050">
            <a:solidFill>
              <a:schemeClr val="tx1"/>
            </a:solidFill>
          </a:ln>
        </p:spPr>
      </p:cxnSp>
      <p:cxnSp>
        <p:nvCxnSpPr>
          <p:cNvPr id="13" name="直接连接符 12"/>
          <p:cNvCxnSpPr/>
          <p:nvPr/>
        </p:nvCxnSpPr>
        <p:spPr>
          <a:xfrm flipH="1">
            <a:off x="7066280" y="4664250"/>
            <a:ext cx="644525" cy="17145"/>
          </a:xfrm>
          <a:prstGeom prst="line">
            <a:avLst/>
          </a:prstGeom>
          <a:noFill/>
          <a:ln w="19050">
            <a:solidFill>
              <a:schemeClr val="tx1"/>
            </a:solidFill>
          </a:ln>
        </p:spPr>
      </p:cxnSp>
      <p:pic>
        <p:nvPicPr>
          <p:cNvPr id="14" name="图片 13"/>
          <p:cNvPicPr>
            <a:picLocks noChangeAspect="1"/>
          </p:cNvPicPr>
          <p:nvPr>
            <p:custDataLst>
              <p:tags r:id="rId3"/>
            </p:custDataLst>
          </p:nvPr>
        </p:nvPicPr>
        <p:blipFill>
          <a:blip r:embed="rId7"/>
          <a:srcRect l="68506" t="24481" r="27353" b="65618"/>
          <a:stretch>
            <a:fillRect/>
          </a:stretch>
        </p:blipFill>
        <p:spPr>
          <a:xfrm>
            <a:off x="6902450" y="5008420"/>
            <a:ext cx="363220" cy="311785"/>
          </a:xfrm>
          <a:prstGeom prst="rect">
            <a:avLst/>
          </a:prstGeom>
        </p:spPr>
      </p:pic>
      <p:sp>
        <p:nvSpPr>
          <p:cNvPr id="15" name="矩形 14"/>
          <p:cNvSpPr/>
          <p:nvPr/>
        </p:nvSpPr>
        <p:spPr>
          <a:xfrm>
            <a:off x="7117715" y="5007785"/>
            <a:ext cx="154940" cy="18923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7" name="矩形 16"/>
          <p:cNvSpPr/>
          <p:nvPr/>
        </p:nvSpPr>
        <p:spPr>
          <a:xfrm>
            <a:off x="3521944" y="4663194"/>
            <a:ext cx="797662" cy="34353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dirty="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dirty="0">
                <a:ln>
                  <a:noFill/>
                </a:ln>
                <a:solidFill>
                  <a:schemeClr val="tx1"/>
                </a:solidFill>
                <a:effectLst/>
                <a:latin typeface="Times New Roman" panose="02020603050405020304" charset="0"/>
                <a:ea typeface="黑体" panose="02010609060101010101" charset="-122"/>
                <a:cs typeface="黑体" panose="02010609060101010101" charset="-122"/>
              </a:rPr>
              <a:t>量化</a:t>
            </a:r>
          </a:p>
        </p:txBody>
      </p:sp>
      <p:sp>
        <p:nvSpPr>
          <p:cNvPr id="18" name="右箭头 17"/>
          <p:cNvSpPr/>
          <p:nvPr/>
        </p:nvSpPr>
        <p:spPr>
          <a:xfrm>
            <a:off x="6278880" y="4910630"/>
            <a:ext cx="544830" cy="20955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矩形 18"/>
          <p:cNvSpPr/>
          <p:nvPr/>
        </p:nvSpPr>
        <p:spPr>
          <a:xfrm>
            <a:off x="6058535" y="4664250"/>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旋转</a:t>
            </a:r>
          </a:p>
        </p:txBody>
      </p:sp>
      <p:sp>
        <p:nvSpPr>
          <p:cNvPr id="20" name="手杖形箭头 19"/>
          <p:cNvSpPr/>
          <p:nvPr/>
        </p:nvSpPr>
        <p:spPr>
          <a:xfrm rot="10800000">
            <a:off x="5144135" y="5708507"/>
            <a:ext cx="2269490" cy="678815"/>
          </a:xfrm>
          <a:prstGeom prst="uturnArrow">
            <a:avLst/>
          </a:prstGeom>
          <a:solidFill>
            <a:schemeClr val="accent6"/>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1" name="矩形 20"/>
          <p:cNvSpPr/>
          <p:nvPr/>
        </p:nvSpPr>
        <p:spPr>
          <a:xfrm>
            <a:off x="5714365" y="5863448"/>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r>
              <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迭代</a:t>
            </a:r>
          </a:p>
        </p:txBody>
      </p:sp>
      <p:pic>
        <p:nvPicPr>
          <p:cNvPr id="22" name="图片 21"/>
          <p:cNvPicPr>
            <a:picLocks noChangeAspect="1"/>
          </p:cNvPicPr>
          <p:nvPr/>
        </p:nvPicPr>
        <p:blipFill>
          <a:blip r:embed="rId7"/>
          <a:srcRect r="71862" b="4217"/>
          <a:stretch>
            <a:fillRect/>
          </a:stretch>
        </p:blipFill>
        <p:spPr>
          <a:xfrm>
            <a:off x="574675" y="4017185"/>
            <a:ext cx="1856105" cy="2294255"/>
          </a:xfrm>
          <a:prstGeom prst="rect">
            <a:avLst/>
          </a:prstGeom>
        </p:spPr>
      </p:pic>
      <p:pic>
        <p:nvPicPr>
          <p:cNvPr id="23" name="图片 22"/>
          <p:cNvPicPr>
            <a:picLocks noChangeAspect="1"/>
          </p:cNvPicPr>
          <p:nvPr>
            <p:custDataLst>
              <p:tags r:id="rId4"/>
            </p:custDataLst>
          </p:nvPr>
        </p:nvPicPr>
        <p:blipFill>
          <a:blip r:embed="rId7"/>
          <a:srcRect l="28367" t="14519" r="49262" b="27566"/>
          <a:stretch>
            <a:fillRect/>
          </a:stretch>
        </p:blipFill>
        <p:spPr>
          <a:xfrm>
            <a:off x="2270760" y="4375325"/>
            <a:ext cx="1499870" cy="1412240"/>
          </a:xfrm>
          <a:prstGeom prst="rect">
            <a:avLst/>
          </a:prstGeom>
        </p:spPr>
      </p:pic>
      <p:sp>
        <p:nvSpPr>
          <p:cNvPr id="24" name="矩形 23"/>
          <p:cNvSpPr/>
          <p:nvPr/>
        </p:nvSpPr>
        <p:spPr>
          <a:xfrm>
            <a:off x="1476375" y="4758230"/>
            <a:ext cx="954405" cy="197485"/>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PCA</a:t>
            </a: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5" name="矩形 24"/>
          <p:cNvSpPr/>
          <p:nvPr/>
        </p:nvSpPr>
        <p:spPr>
          <a:xfrm>
            <a:off x="2137410" y="5962190"/>
            <a:ext cx="954405" cy="349250"/>
          </a:xfrm>
          <a:prstGeom prst="rect">
            <a:avLst/>
          </a:prstGeom>
          <a:solidFill>
            <a:schemeClr val="bg1"/>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None/>
            </a:pPr>
            <a:r>
              <a:rPr kumimoji="0" lang="en-US" altLang="zh-CN"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rPr>
              <a:t>  </a:t>
            </a: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5590" y="2598162"/>
            <a:ext cx="3229102" cy="1328497"/>
          </a:xfrm>
          <a:prstGeom prst="rect">
            <a:avLst/>
          </a:prstGeom>
        </p:spPr>
      </p:pic>
    </p:spTree>
    <p:extLst>
      <p:ext uri="{BB962C8B-B14F-4D97-AF65-F5344CB8AC3E}">
        <p14:creationId xmlns:p14="http://schemas.microsoft.com/office/powerpoint/2010/main" val="39422664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(2): </a:t>
            </a:r>
            <a:r>
              <a:rPr lang="zh-CN" altLang="en-US" dirty="0"/>
              <a:t>迭代量化（</a:t>
            </a:r>
            <a:r>
              <a:rPr lang="en-US" altLang="zh-CN" dirty="0"/>
              <a:t>ITQ</a:t>
            </a:r>
            <a:r>
              <a:rPr lang="zh-CN" altLang="en-US" dirty="0"/>
              <a:t>）</a:t>
            </a:r>
          </a:p>
        </p:txBody>
      </p:sp>
      <p:sp>
        <p:nvSpPr>
          <p:cNvPr id="3" name="内容占位符 2"/>
          <p:cNvSpPr>
            <a:spLocks noGrp="1"/>
          </p:cNvSpPr>
          <p:nvPr>
            <p:ph idx="1"/>
          </p:nvPr>
        </p:nvSpPr>
        <p:spPr/>
        <p:txBody>
          <a:bodyPr/>
          <a:lstStyle/>
          <a:p>
            <a:r>
              <a:rPr lang="en-US" altLang="zh-CN" dirty="0"/>
              <a:t>ITQ(Iterative Quantization)</a:t>
            </a:r>
            <a:r>
              <a:rPr lang="zh-CN" altLang="en-US" dirty="0"/>
              <a:t>算法步骤</a:t>
            </a:r>
          </a:p>
          <a:p>
            <a:pPr lvl="1"/>
            <a:r>
              <a:rPr lang="zh-CN" altLang="en-US" dirty="0"/>
              <a:t>对原始数据进行</a:t>
            </a:r>
            <a:r>
              <a:rPr lang="en-US" altLang="zh-CN" dirty="0"/>
              <a:t>PCA</a:t>
            </a:r>
            <a:r>
              <a:rPr lang="zh-CN" altLang="en-US" dirty="0"/>
              <a:t>降维</a:t>
            </a:r>
          </a:p>
          <a:p>
            <a:pPr lvl="1"/>
            <a:endParaRPr lang="zh-CN" altLang="en-US" dirty="0"/>
          </a:p>
          <a:p>
            <a:pPr lvl="1"/>
            <a:r>
              <a:rPr lang="zh-CN" altLang="en-US" dirty="0"/>
              <a:t>最小化量化误差函数</a:t>
            </a:r>
          </a:p>
          <a:p>
            <a:pPr lvl="1"/>
            <a:endParaRPr lang="zh-CN" altLang="en-US" dirty="0"/>
          </a:p>
          <a:p>
            <a:pPr lvl="1"/>
            <a:endParaRPr lang="zh-CN" altLang="en-US" dirty="0"/>
          </a:p>
          <a:p>
            <a:pPr lvl="2">
              <a:spcAft>
                <a:spcPts val="600"/>
              </a:spcAft>
            </a:pPr>
            <a:r>
              <a:rPr lang="zh-CN" altLang="en-US" dirty="0"/>
              <a:t>固定</a:t>
            </a:r>
            <a:r>
              <a:rPr lang="en-US" altLang="zh-CN" dirty="0"/>
              <a:t>R</a:t>
            </a:r>
            <a:r>
              <a:rPr lang="zh-CN" altLang="en-US" dirty="0"/>
              <a:t>更新</a:t>
            </a:r>
            <a:r>
              <a:rPr lang="en-US" altLang="zh-CN" dirty="0" smtClean="0"/>
              <a:t>B:</a:t>
            </a:r>
            <a:endParaRPr lang="en-US" altLang="zh-CN" dirty="0"/>
          </a:p>
          <a:p>
            <a:pPr lvl="2">
              <a:spcAft>
                <a:spcPts val="600"/>
              </a:spcAft>
            </a:pPr>
            <a:r>
              <a:rPr lang="zh-CN" altLang="en-US" dirty="0"/>
              <a:t>固定</a:t>
            </a:r>
            <a:r>
              <a:rPr lang="en-US" altLang="zh-CN" dirty="0"/>
              <a:t>B</a:t>
            </a:r>
            <a:r>
              <a:rPr lang="zh-CN" altLang="en-US" dirty="0"/>
              <a:t>更新</a:t>
            </a:r>
            <a:r>
              <a:rPr lang="en-US" altLang="zh-CN" dirty="0"/>
              <a:t>R</a:t>
            </a:r>
          </a:p>
          <a:p>
            <a:pPr lvl="3">
              <a:spcAft>
                <a:spcPts val="600"/>
              </a:spcAft>
            </a:pPr>
            <a:r>
              <a:rPr lang="zh-CN" altLang="en-US" dirty="0"/>
              <a:t>计算</a:t>
            </a:r>
            <a:r>
              <a:rPr lang="en-US" altLang="zh-CN" dirty="0" err="1"/>
              <a:t>CxC</a:t>
            </a:r>
            <a:r>
              <a:rPr lang="zh-CN" altLang="en-US" dirty="0"/>
              <a:t>矩阵            的</a:t>
            </a:r>
            <a:r>
              <a:rPr lang="en-US" altLang="zh-CN" dirty="0"/>
              <a:t>SVD</a:t>
            </a:r>
            <a:r>
              <a:rPr lang="zh-CN" altLang="en-US" dirty="0"/>
              <a:t>分解             然后令</a:t>
            </a:r>
            <a:endParaRPr lang="en-US" altLang="zh-CN" dirty="0"/>
          </a:p>
          <a:p>
            <a:pPr lvl="2">
              <a:spcAft>
                <a:spcPts val="600"/>
              </a:spcAft>
            </a:pPr>
            <a:r>
              <a:rPr lang="zh-CN" altLang="en-US" dirty="0"/>
              <a:t>迭代上述步骤，文中为五十次</a:t>
            </a:r>
          </a:p>
          <a:p>
            <a:r>
              <a:rPr lang="zh-CN" altLang="en-US" dirty="0" smtClean="0"/>
              <a:t>优点</a:t>
            </a:r>
            <a:endParaRPr lang="zh-CN" altLang="en-US" dirty="0"/>
          </a:p>
          <a:p>
            <a:pPr lvl="1"/>
            <a:r>
              <a:rPr lang="zh-CN" altLang="en-US" sz="2000" dirty="0"/>
              <a:t>没有显式的对量化过程作正交限制</a:t>
            </a:r>
          </a:p>
          <a:p>
            <a:pPr lvl="1"/>
            <a:r>
              <a:rPr lang="zh-CN" altLang="en-US" sz="2000" dirty="0"/>
              <a:t>通过学习旋转矩阵代替了对汉明空间的操作</a:t>
            </a:r>
            <a:endParaRPr lang="en-US" altLang="zh-CN" dirty="0"/>
          </a:p>
          <a:p>
            <a:endParaRPr lang="zh-CN" altLang="en-US" dirty="0"/>
          </a:p>
          <a:p>
            <a:pPr lvl="1"/>
            <a:endParaRPr lang="zh-CN" altLang="en-US" dirty="0"/>
          </a:p>
          <a:p>
            <a:pPr lvl="1"/>
            <a:endParaRPr lang="zh-CN" altLang="en-US" dirty="0"/>
          </a:p>
          <a:p>
            <a:pPr lvl="1"/>
            <a:endParaRPr lang="zh-CN" altLang="en-US" dirty="0"/>
          </a:p>
          <a:p>
            <a:pPr lvl="1"/>
            <a:endParaRPr lang="zh-CN" altLang="en-US" dirty="0"/>
          </a:p>
          <a:p>
            <a:pPr marL="471170" lvl="1" indent="0">
              <a:buNone/>
            </a:pPr>
            <a:endParaRPr lang="en-US" altLang="zh-CN" dirty="0"/>
          </a:p>
          <a:p>
            <a:endParaRPr lang="en-US" altLang="zh-CN" dirty="0"/>
          </a:p>
          <a:p>
            <a:pPr lvl="1"/>
            <a:endParaRPr lang="en-US" altLang="zh-CN" dirty="0"/>
          </a:p>
        </p:txBody>
      </p:sp>
      <p:graphicFrame>
        <p:nvGraphicFramePr>
          <p:cNvPr id="4" name="对象 3">
            <a:hlinkClick r:id="" action="ppaction://ole?verb=0"/>
          </p:cNvPr>
          <p:cNvGraphicFramePr>
            <a:graphicFrameLocks noChangeAspect="1"/>
          </p:cNvGraphicFramePr>
          <p:nvPr>
            <p:extLst/>
          </p:nvPr>
        </p:nvGraphicFramePr>
        <p:xfrm>
          <a:off x="2048631" y="2131012"/>
          <a:ext cx="1074713" cy="340586"/>
        </p:xfrm>
        <a:graphic>
          <a:graphicData uri="http://schemas.openxmlformats.org/presentationml/2006/ole">
            <mc:AlternateContent xmlns:mc="http://schemas.openxmlformats.org/markup-compatibility/2006">
              <mc:Choice xmlns:v="urn:schemas-microsoft-com:vml" Requires="v">
                <p:oleObj spid="_x0000_s25674" r:id="rId3" imgW="558800" imgH="177165" progId="Equation.KSEE3">
                  <p:embed/>
                </p:oleObj>
              </mc:Choice>
              <mc:Fallback>
                <p:oleObj r:id="rId3" imgW="558800" imgH="177165" progId="Equation.KSEE3">
                  <p:embed/>
                  <p:pic>
                    <p:nvPicPr>
                      <p:cNvPr id="4" name="对象 3">
                        <a:hlinkClick r:id="" action="ppaction://ole?verb=0"/>
                      </p:cNvPr>
                      <p:cNvPicPr/>
                      <p:nvPr/>
                    </p:nvPicPr>
                    <p:blipFill>
                      <a:blip r:embed="rId4"/>
                      <a:stretch>
                        <a:fillRect/>
                      </a:stretch>
                    </p:blipFill>
                    <p:spPr>
                      <a:xfrm>
                        <a:off x="2048631" y="2131012"/>
                        <a:ext cx="1074713" cy="340586"/>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1983740" y="2941003"/>
            <a:ext cx="2644795" cy="449040"/>
          </a:xfrm>
          <a:prstGeom prst="rect">
            <a:avLst/>
          </a:prstGeom>
        </p:spPr>
      </p:pic>
      <p:graphicFrame>
        <p:nvGraphicFramePr>
          <p:cNvPr id="7" name="对象 6">
            <a:hlinkClick r:id="" action="ppaction://ole?verb=0"/>
          </p:cNvPr>
          <p:cNvGraphicFramePr>
            <a:graphicFrameLocks noChangeAspect="1"/>
          </p:cNvGraphicFramePr>
          <p:nvPr>
            <p:extLst/>
          </p:nvPr>
        </p:nvGraphicFramePr>
        <p:xfrm>
          <a:off x="3306137" y="3609588"/>
          <a:ext cx="1375452" cy="375614"/>
        </p:xfrm>
        <a:graphic>
          <a:graphicData uri="http://schemas.openxmlformats.org/presentationml/2006/ole">
            <mc:AlternateContent xmlns:mc="http://schemas.openxmlformats.org/markup-compatibility/2006">
              <mc:Choice xmlns:v="urn:schemas-microsoft-com:vml" Requires="v">
                <p:oleObj spid="_x0000_s25675" name="公式" r:id="rId6" imgW="838080" imgH="228600" progId="Equation.3">
                  <p:embed/>
                </p:oleObj>
              </mc:Choice>
              <mc:Fallback>
                <p:oleObj name="公式" r:id="rId6" imgW="838080" imgH="228600" progId="Equation.3">
                  <p:embed/>
                  <p:pic>
                    <p:nvPicPr>
                      <p:cNvPr id="7" name="对象 6">
                        <a:hlinkClick r:id="" action="ppaction://ole?verb=0"/>
                      </p:cNvPr>
                      <p:cNvPicPr/>
                      <p:nvPr/>
                    </p:nvPicPr>
                    <p:blipFill>
                      <a:blip r:embed="rId7"/>
                      <a:stretch>
                        <a:fillRect/>
                      </a:stretch>
                    </p:blipFill>
                    <p:spPr>
                      <a:xfrm>
                        <a:off x="3306137" y="3609588"/>
                        <a:ext cx="1375452" cy="375614"/>
                      </a:xfrm>
                      <a:prstGeom prst="rect">
                        <a:avLst/>
                      </a:prstGeom>
                    </p:spPr>
                  </p:pic>
                </p:oleObj>
              </mc:Fallback>
            </mc:AlternateContent>
          </a:graphicData>
        </a:graphic>
      </p:graphicFrame>
      <p:pic>
        <p:nvPicPr>
          <p:cNvPr id="11" name="图片 10"/>
          <p:cNvPicPr>
            <a:picLocks noChangeAspect="1"/>
          </p:cNvPicPr>
          <p:nvPr/>
        </p:nvPicPr>
        <p:blipFill>
          <a:blip r:embed="rId8"/>
          <a:stretch>
            <a:fillRect/>
          </a:stretch>
        </p:blipFill>
        <p:spPr>
          <a:xfrm>
            <a:off x="3654425" y="4437752"/>
            <a:ext cx="516910" cy="256512"/>
          </a:xfrm>
          <a:prstGeom prst="rect">
            <a:avLst/>
          </a:prstGeom>
        </p:spPr>
      </p:pic>
      <p:pic>
        <p:nvPicPr>
          <p:cNvPr id="12" name="图片 11"/>
          <p:cNvPicPr>
            <a:picLocks noChangeAspect="1"/>
          </p:cNvPicPr>
          <p:nvPr/>
        </p:nvPicPr>
        <p:blipFill>
          <a:blip r:embed="rId9"/>
          <a:stretch>
            <a:fillRect/>
          </a:stretch>
        </p:blipFill>
        <p:spPr>
          <a:xfrm>
            <a:off x="5243633" y="4384511"/>
            <a:ext cx="665285" cy="309915"/>
          </a:xfrm>
          <a:prstGeom prst="rect">
            <a:avLst/>
          </a:prstGeom>
        </p:spPr>
      </p:pic>
      <p:pic>
        <p:nvPicPr>
          <p:cNvPr id="13" name="图片 12"/>
          <p:cNvPicPr>
            <a:picLocks noChangeAspect="1"/>
          </p:cNvPicPr>
          <p:nvPr/>
        </p:nvPicPr>
        <p:blipFill>
          <a:blip r:embed="rId10"/>
          <a:stretch>
            <a:fillRect/>
          </a:stretch>
        </p:blipFill>
        <p:spPr>
          <a:xfrm>
            <a:off x="6599163" y="4425024"/>
            <a:ext cx="986155" cy="269240"/>
          </a:xfrm>
          <a:prstGeom prst="rect">
            <a:avLst/>
          </a:prstGeom>
        </p:spPr>
      </p:pic>
      <p:sp>
        <p:nvSpPr>
          <p:cNvPr id="10" name="文本框 9"/>
          <p:cNvSpPr txBox="1"/>
          <p:nvPr/>
        </p:nvSpPr>
        <p:spPr>
          <a:xfrm>
            <a:off x="203744" y="6448107"/>
            <a:ext cx="862965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err="1"/>
              <a:t>Yunchao</a:t>
            </a:r>
            <a:r>
              <a:rPr lang="en-US" altLang="zh-CN" sz="1200" dirty="0"/>
              <a:t> Gong and Svetlana </a:t>
            </a:r>
            <a:r>
              <a:rPr lang="en-US" altLang="zh-CN" sz="1200" dirty="0" err="1"/>
              <a:t>Lazebnik</a:t>
            </a:r>
            <a:r>
              <a:rPr lang="en-US" altLang="zh-CN" sz="1200" i="1" dirty="0"/>
              <a:t>, “</a:t>
            </a:r>
            <a:r>
              <a:rPr lang="en-US" altLang="zh-CN" sz="1200" dirty="0"/>
              <a:t>Iterative Quantization: A Procrustean Approach to Learning Binary Codes</a:t>
            </a:r>
            <a:r>
              <a:rPr lang="en-US" altLang="zh-CN" sz="1200" i="1" dirty="0"/>
              <a:t>,” in CVPR 2011.</a:t>
            </a:r>
            <a:endParaRPr lang="zh-CN" altLang="en-US" sz="1200" i="1" dirty="0"/>
          </a:p>
        </p:txBody>
      </p:sp>
      <p:pic>
        <p:nvPicPr>
          <p:cNvPr id="5" name="图片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4437" y="1900719"/>
            <a:ext cx="4210747" cy="1732360"/>
          </a:xfrm>
          <a:prstGeom prst="rect">
            <a:avLst/>
          </a:prstGeom>
        </p:spPr>
      </p:pic>
    </p:spTree>
    <p:extLst>
      <p:ext uri="{BB962C8B-B14F-4D97-AF65-F5344CB8AC3E}">
        <p14:creationId xmlns:p14="http://schemas.microsoft.com/office/powerpoint/2010/main" val="1781697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smtClean="0"/>
              <a:t>(3): </a:t>
            </a:r>
            <a:r>
              <a:rPr lang="zh-CN" altLang="en-US" dirty="0" smtClean="0"/>
              <a:t>球面哈希</a:t>
            </a:r>
            <a:endParaRPr lang="zh-CN" altLang="en-US" dirty="0"/>
          </a:p>
        </p:txBody>
      </p:sp>
      <p:sp>
        <p:nvSpPr>
          <p:cNvPr id="3" name="内容占位符 2"/>
          <p:cNvSpPr>
            <a:spLocks noGrp="1"/>
          </p:cNvSpPr>
          <p:nvPr>
            <p:ph idx="1"/>
          </p:nvPr>
        </p:nvSpPr>
        <p:spPr/>
        <p:txBody>
          <a:bodyPr/>
          <a:lstStyle/>
          <a:p>
            <a:r>
              <a:rPr lang="zh-CN" altLang="en-US" dirty="0"/>
              <a:t>动机：用超球面而非超平面来分割空间</a:t>
            </a:r>
          </a:p>
          <a:p>
            <a:pPr lvl="1"/>
            <a:r>
              <a:rPr lang="zh-CN" altLang="en-US" sz="2000" dirty="0"/>
              <a:t>特征空间更紧凑</a:t>
            </a:r>
          </a:p>
          <a:p>
            <a:pPr lvl="1"/>
            <a:r>
              <a:rPr lang="zh-CN" altLang="en-US" sz="2000" dirty="0"/>
              <a:t>分割</a:t>
            </a:r>
            <a:r>
              <a:rPr lang="en-US" altLang="zh-CN" sz="2000" dirty="0"/>
              <a:t>D</a:t>
            </a:r>
            <a:r>
              <a:rPr lang="zh-CN" altLang="en-US" sz="2000" dirty="0"/>
              <a:t>维特征空间需要一个超球面，</a:t>
            </a:r>
            <a:r>
              <a:rPr lang="en-US" altLang="zh-CN" sz="2000" dirty="0"/>
              <a:t>D+1</a:t>
            </a:r>
            <a:r>
              <a:rPr lang="zh-CN" altLang="en-US" sz="2000" dirty="0"/>
              <a:t>个超平面</a:t>
            </a:r>
          </a:p>
          <a:p>
            <a:pPr lvl="1"/>
            <a:r>
              <a:rPr lang="zh-CN" altLang="en-US" dirty="0"/>
              <a:t>局部敏感性较超平面更佳</a:t>
            </a:r>
          </a:p>
          <a:p>
            <a:pPr marL="0" indent="0">
              <a:buNone/>
            </a:pPr>
            <a:endParaRPr lang="zh-CN" altLang="en-US" dirty="0"/>
          </a:p>
          <a:p>
            <a:pPr marL="0" indent="0">
              <a:buNone/>
            </a:pPr>
            <a:endParaRPr lang="zh-CN" altLang="en-US" dirty="0"/>
          </a:p>
          <a:p>
            <a:endParaRPr lang="en-US" altLang="zh-CN" dirty="0"/>
          </a:p>
          <a:p>
            <a:endParaRPr lang="en-US" altLang="zh-CN" dirty="0"/>
          </a:p>
          <a:p>
            <a:endParaRPr lang="en-US" altLang="zh-CN" dirty="0"/>
          </a:p>
          <a:p>
            <a:endParaRPr lang="en-US" altLang="zh-CN" dirty="0"/>
          </a:p>
          <a:p>
            <a:r>
              <a:rPr lang="zh-CN" altLang="en-US" dirty="0"/>
              <a:t>选择哈希函数即构建超球面：</a:t>
            </a:r>
          </a:p>
          <a:p>
            <a:pPr lvl="1"/>
            <a:r>
              <a:rPr lang="zh-CN" altLang="en-US" dirty="0"/>
              <a:t>确定球心和半径</a:t>
            </a:r>
          </a:p>
          <a:p>
            <a:pPr lvl="1"/>
            <a:endParaRPr lang="zh-CN" altLang="en-US" dirty="0"/>
          </a:p>
        </p:txBody>
      </p:sp>
      <p:pic>
        <p:nvPicPr>
          <p:cNvPr id="4" name="图片 3"/>
          <p:cNvPicPr>
            <a:picLocks noChangeAspect="1"/>
          </p:cNvPicPr>
          <p:nvPr>
            <p:custDataLst>
              <p:tags r:id="rId1"/>
            </p:custDataLst>
          </p:nvPr>
        </p:nvPicPr>
        <p:blipFill>
          <a:blip r:embed="rId3"/>
          <a:srcRect b="13311"/>
          <a:stretch>
            <a:fillRect/>
          </a:stretch>
        </p:blipFill>
        <p:spPr>
          <a:xfrm>
            <a:off x="1588770" y="2896235"/>
            <a:ext cx="5295900" cy="2460625"/>
          </a:xfrm>
          <a:prstGeom prst="rect">
            <a:avLst/>
          </a:prstGeom>
        </p:spPr>
      </p:pic>
      <p:sp>
        <p:nvSpPr>
          <p:cNvPr id="5" name="矩形 4"/>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a:t>
            </a:r>
            <a:r>
              <a:rPr lang="en-US" altLang="zh-CN" sz="1200" dirty="0" smtClean="0">
                <a:solidFill>
                  <a:srgbClr val="222222"/>
                </a:solidFill>
              </a:rPr>
              <a:t>: Binary </a:t>
            </a:r>
            <a:r>
              <a:rPr lang="en-US" altLang="zh-CN" sz="1200" dirty="0">
                <a:solidFill>
                  <a:srgbClr val="222222"/>
                </a:solidFill>
              </a:rPr>
              <a:t>Code Embedding with Hyperspheres, </a:t>
            </a:r>
            <a:r>
              <a:rPr lang="en-US" altLang="zh-CN" sz="1200" dirty="0" smtClean="0">
                <a:solidFill>
                  <a:srgbClr val="222222"/>
                </a:solidFill>
              </a:rPr>
              <a:t> IEEE TPAMI</a:t>
            </a:r>
            <a:r>
              <a:rPr lang="en-US" altLang="zh-CN" sz="1200" dirty="0">
                <a:solidFill>
                  <a:srgbClr val="222222"/>
                </a:solidFill>
              </a:rPr>
              <a:t>, 2015.</a:t>
            </a:r>
            <a:endParaRPr lang="zh-CN" altLang="en-US" sz="1200" dirty="0">
              <a:solidFill>
                <a:srgbClr val="222222"/>
              </a:solidFill>
            </a:endParaRPr>
          </a:p>
        </p:txBody>
      </p:sp>
    </p:spTree>
    <p:extLst>
      <p:ext uri="{BB962C8B-B14F-4D97-AF65-F5344CB8AC3E}">
        <p14:creationId xmlns:p14="http://schemas.microsoft.com/office/powerpoint/2010/main" val="366125240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(3</a:t>
            </a:r>
            <a:r>
              <a:rPr lang="en-US" altLang="zh-CN" dirty="0" smtClean="0"/>
              <a:t>): </a:t>
            </a:r>
            <a:r>
              <a:rPr lang="zh-CN" altLang="en-US" dirty="0" smtClean="0"/>
              <a:t>球面</a:t>
            </a:r>
            <a:r>
              <a:rPr lang="zh-CN" altLang="en-US" dirty="0"/>
              <a:t>哈希</a:t>
            </a:r>
          </a:p>
        </p:txBody>
      </p:sp>
      <p:sp>
        <p:nvSpPr>
          <p:cNvPr id="3" name="内容占位符 2"/>
          <p:cNvSpPr>
            <a:spLocks noGrp="1"/>
          </p:cNvSpPr>
          <p:nvPr>
            <p:ph idx="1"/>
          </p:nvPr>
        </p:nvSpPr>
        <p:spPr/>
        <p:txBody>
          <a:bodyPr/>
          <a:lstStyle/>
          <a:p>
            <a:pPr>
              <a:spcAft>
                <a:spcPts val="1200"/>
              </a:spcAft>
            </a:pPr>
            <a:r>
              <a:rPr lang="zh-CN" altLang="en-US" dirty="0"/>
              <a:t>球哈希示意</a:t>
            </a:r>
          </a:p>
          <a:p>
            <a:pPr lvl="1"/>
            <a:endParaRPr lang="zh-CN" altLang="en-US" dirty="0"/>
          </a:p>
          <a:p>
            <a:pPr marL="0" indent="0">
              <a:buNone/>
            </a:pPr>
            <a:endParaRPr lang="zh-CN" altLang="en-US" dirty="0"/>
          </a:p>
          <a:p>
            <a:pPr marL="0" indent="0">
              <a:buNone/>
            </a:pPr>
            <a:endParaRPr lang="zh-CN" altLang="en-US" dirty="0"/>
          </a:p>
          <a:p>
            <a:endParaRPr lang="en-US" altLang="zh-CN" dirty="0"/>
          </a:p>
          <a:p>
            <a:endParaRPr lang="en-US" altLang="zh-CN" dirty="0"/>
          </a:p>
          <a:p>
            <a:r>
              <a:rPr lang="zh-CN" altLang="en-US" dirty="0" smtClean="0"/>
              <a:t>理想</a:t>
            </a:r>
            <a:r>
              <a:rPr lang="zh-CN" altLang="en-US" dirty="0"/>
              <a:t>的超球</a:t>
            </a:r>
            <a:r>
              <a:rPr lang="zh-CN" altLang="en-US" dirty="0" smtClean="0"/>
              <a:t>面性质</a:t>
            </a:r>
            <a:endParaRPr lang="zh-CN" altLang="en-US" dirty="0"/>
          </a:p>
          <a:p>
            <a:pPr lvl="1"/>
            <a:r>
              <a:rPr lang="zh-CN" altLang="en-US" dirty="0" smtClean="0">
                <a:sym typeface="+mn-ea"/>
              </a:rPr>
              <a:t>平衡性：每个</a:t>
            </a:r>
            <a:r>
              <a:rPr lang="zh-CN" altLang="en-US" dirty="0">
                <a:sym typeface="+mn-ea"/>
              </a:rPr>
              <a:t>球把样本空间均分，即球内球外各占一半</a:t>
            </a:r>
            <a:endParaRPr lang="zh-CN" altLang="en-US" dirty="0"/>
          </a:p>
          <a:p>
            <a:pPr lvl="1"/>
            <a:r>
              <a:rPr lang="zh-CN" altLang="en-US" dirty="0" smtClean="0">
                <a:sym typeface="+mn-ea"/>
              </a:rPr>
              <a:t>独立性：每个</a:t>
            </a:r>
            <a:r>
              <a:rPr lang="zh-CN" altLang="en-US" dirty="0">
                <a:sym typeface="+mn-ea"/>
              </a:rPr>
              <a:t>球的交叉部分尽量少，即每个哈希函数相对</a:t>
            </a:r>
            <a:r>
              <a:rPr lang="zh-CN" altLang="en-US" dirty="0" smtClean="0">
                <a:sym typeface="+mn-ea"/>
              </a:rPr>
              <a:t>独立</a:t>
            </a:r>
            <a:endParaRPr lang="en-US" altLang="zh-CN" dirty="0" smtClean="0">
              <a:sym typeface="+mn-ea"/>
            </a:endParaRPr>
          </a:p>
          <a:p>
            <a:pPr lvl="2"/>
            <a:r>
              <a:rPr lang="zh-CN" altLang="en-US" dirty="0" smtClean="0">
                <a:sym typeface="+mn-ea"/>
              </a:rPr>
              <a:t>任意两个球交叉区域内的样本占总样本的四分之一</a:t>
            </a:r>
            <a:endParaRPr lang="zh-CN" altLang="en-US" dirty="0"/>
          </a:p>
          <a:p>
            <a:pPr marL="0" indent="0">
              <a:buNone/>
            </a:pPr>
            <a:endParaRPr lang="zh-CN" altLang="en-US" sz="2400" dirty="0"/>
          </a:p>
          <a:p>
            <a:endParaRPr lang="zh-CN" altLang="en-US" dirty="0"/>
          </a:p>
          <a:p>
            <a:pPr lvl="1"/>
            <a:endParaRPr lang="zh-CN" altLang="en-US" dirty="0"/>
          </a:p>
        </p:txBody>
      </p:sp>
      <p:pic>
        <p:nvPicPr>
          <p:cNvPr id="9" name="图片 8"/>
          <p:cNvPicPr>
            <a:picLocks noChangeAspect="1"/>
          </p:cNvPicPr>
          <p:nvPr>
            <p:custDataLst>
              <p:tags r:id="rId1"/>
            </p:custDataLst>
          </p:nvPr>
        </p:nvPicPr>
        <p:blipFill>
          <a:blip r:embed="rId4"/>
          <a:stretch>
            <a:fillRect/>
          </a:stretch>
        </p:blipFill>
        <p:spPr>
          <a:xfrm>
            <a:off x="1185159" y="1803780"/>
            <a:ext cx="3849620" cy="2215185"/>
          </a:xfrm>
          <a:prstGeom prst="rect">
            <a:avLst/>
          </a:prstGeom>
        </p:spPr>
      </p:pic>
      <p:pic>
        <p:nvPicPr>
          <p:cNvPr id="6" name="图片 5"/>
          <p:cNvPicPr>
            <a:picLocks noChangeAspect="1"/>
          </p:cNvPicPr>
          <p:nvPr/>
        </p:nvPicPr>
        <p:blipFill>
          <a:blip r:embed="rId5"/>
          <a:stretch>
            <a:fillRect/>
          </a:stretch>
        </p:blipFill>
        <p:spPr>
          <a:xfrm>
            <a:off x="5238775" y="2392128"/>
            <a:ext cx="3406597" cy="613983"/>
          </a:xfrm>
          <a:prstGeom prst="rect">
            <a:avLst/>
          </a:prstGeom>
        </p:spPr>
      </p:pic>
      <p:pic>
        <p:nvPicPr>
          <p:cNvPr id="7" name="图片 6"/>
          <p:cNvPicPr>
            <a:picLocks noChangeAspect="1"/>
          </p:cNvPicPr>
          <p:nvPr/>
        </p:nvPicPr>
        <p:blipFill>
          <a:blip r:embed="rId6"/>
          <a:stretch>
            <a:fillRect/>
          </a:stretch>
        </p:blipFill>
        <p:spPr>
          <a:xfrm>
            <a:off x="2018010" y="5620428"/>
            <a:ext cx="5098454" cy="738255"/>
          </a:xfrm>
          <a:prstGeom prst="rect">
            <a:avLst/>
          </a:prstGeom>
        </p:spPr>
      </p:pic>
      <p:sp>
        <p:nvSpPr>
          <p:cNvPr id="10" name="矩形 9"/>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a:t>
            </a:r>
            <a:r>
              <a:rPr lang="en-US" altLang="zh-CN" sz="1200" dirty="0" smtClean="0">
                <a:solidFill>
                  <a:srgbClr val="222222"/>
                </a:solidFill>
              </a:rPr>
              <a:t>: Binary </a:t>
            </a:r>
            <a:r>
              <a:rPr lang="en-US" altLang="zh-CN" sz="1200" dirty="0">
                <a:solidFill>
                  <a:srgbClr val="222222"/>
                </a:solidFill>
              </a:rPr>
              <a:t>Code Embedding with Hyperspheres, </a:t>
            </a:r>
            <a:r>
              <a:rPr lang="en-US" altLang="zh-CN" sz="1200" dirty="0" smtClean="0">
                <a:solidFill>
                  <a:srgbClr val="222222"/>
                </a:solidFill>
              </a:rPr>
              <a:t> IEEE TPAMI</a:t>
            </a:r>
            <a:r>
              <a:rPr lang="en-US" altLang="zh-CN" sz="1200" dirty="0">
                <a:solidFill>
                  <a:srgbClr val="222222"/>
                </a:solidFill>
              </a:rPr>
              <a:t>, 2015.</a:t>
            </a:r>
            <a:endParaRPr lang="zh-CN" altLang="en-US" sz="1200" dirty="0">
              <a:solidFill>
                <a:srgbClr val="222222"/>
              </a:solidFill>
            </a:endParaRPr>
          </a:p>
        </p:txBody>
      </p:sp>
    </p:spTree>
    <p:extLst>
      <p:ext uri="{BB962C8B-B14F-4D97-AF65-F5344CB8AC3E}">
        <p14:creationId xmlns:p14="http://schemas.microsoft.com/office/powerpoint/2010/main" val="31945725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哈希算法</a:t>
            </a:r>
            <a:r>
              <a:rPr lang="en-US" altLang="zh-CN" dirty="0"/>
              <a:t>(3</a:t>
            </a:r>
            <a:r>
              <a:rPr lang="en-US" altLang="zh-CN" dirty="0" smtClean="0"/>
              <a:t>): </a:t>
            </a:r>
            <a:r>
              <a:rPr lang="zh-CN" altLang="en-US" dirty="0" smtClean="0"/>
              <a:t>球面</a:t>
            </a:r>
            <a:r>
              <a:rPr lang="zh-CN" altLang="en-US" dirty="0"/>
              <a:t>哈希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2971" y="1341438"/>
                <a:ext cx="8577262" cy="4967287"/>
              </a:xfrm>
            </p:spPr>
            <p:txBody>
              <a:bodyPr/>
              <a:lstStyle/>
              <a:p>
                <a:r>
                  <a:rPr lang="zh-CN" altLang="en-US" dirty="0" smtClean="0"/>
                  <a:t>对于训练样本点集</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𝑆</m:t>
                        </m:r>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smtClean="0"/>
                  <a:t>迭代确定超球面</a:t>
                </a:r>
              </a:p>
              <a:p>
                <a:pPr lvl="1"/>
                <a:r>
                  <a:rPr lang="en-US" altLang="zh-CN" dirty="0" smtClean="0"/>
                  <a:t>1. </a:t>
                </a:r>
                <a:r>
                  <a:rPr lang="zh-CN" altLang="en-US" dirty="0" smtClean="0"/>
                  <a:t>初始化：</a:t>
                </a:r>
                <a14:m>
                  <m:oMath xmlns:m="http://schemas.openxmlformats.org/officeDocument/2006/math">
                    <m:r>
                      <a:rPr lang="zh-CN" altLang="en-US" i="1">
                        <a:latin typeface="Cambria Math" panose="02040503050406030204" pitchFamily="18" charset="0"/>
                      </a:rPr>
                      <m:t>从训练</m:t>
                    </m:r>
                    <m:r>
                      <a:rPr lang="zh-CN" altLang="en-US" i="1" smtClean="0">
                        <a:latin typeface="Cambria Math" panose="02040503050406030204" pitchFamily="18" charset="0"/>
                      </a:rPr>
                      <m:t>样本</m:t>
                    </m:r>
                    <m:r>
                      <a:rPr lang="zh-CN" altLang="en-US" i="1">
                        <a:latin typeface="Cambria Math" panose="02040503050406030204" pitchFamily="18" charset="0"/>
                      </a:rPr>
                      <m:t>中</m:t>
                    </m:r>
                    <m:r>
                      <a:rPr lang="zh-CN" altLang="en-US" i="1" smtClean="0">
                        <a:latin typeface="Cambria Math" panose="02040503050406030204" pitchFamily="18" charset="0"/>
                      </a:rPr>
                      <m:t>随机</m:t>
                    </m:r>
                    <m:r>
                      <a:rPr lang="zh-CN" altLang="en-US" i="1">
                        <a:latin typeface="Cambria Math" panose="02040503050406030204" pitchFamily="18" charset="0"/>
                      </a:rPr>
                      <m:t>选</m:t>
                    </m:r>
                    <m:r>
                      <a:rPr lang="en-US" altLang="zh-CN" b="0" i="1" smtClean="0">
                        <a:latin typeface="Cambria Math" panose="02040503050406030204" pitchFamily="18" charset="0"/>
                      </a:rPr>
                      <m:t>𝑙</m:t>
                    </m:r>
                    <m:r>
                      <a:rPr lang="zh-CN" altLang="en-US" i="1">
                        <a:latin typeface="Cambria Math" panose="02040503050406030204" pitchFamily="18" charset="0"/>
                      </a:rPr>
                      <m:t>个</m:t>
                    </m:r>
                    <m:r>
                      <a:rPr lang="zh-CN" altLang="en-US" i="1" smtClean="0">
                        <a:latin typeface="Cambria Math" panose="02040503050406030204" pitchFamily="18" charset="0"/>
                      </a:rPr>
                      <m:t>点</m:t>
                    </m:r>
                    <m:r>
                      <a:rPr lang="zh-CN" altLang="en-US" i="1">
                        <a:latin typeface="Cambria Math" panose="02040503050406030204" pitchFamily="18" charset="0"/>
                      </a:rPr>
                      <m:t>作为</m:t>
                    </m:r>
                    <m:r>
                      <a:rPr lang="zh-CN" altLang="en-US" i="1" smtClean="0">
                        <a:latin typeface="Cambria Math" panose="02040503050406030204" pitchFamily="18" charset="0"/>
                      </a:rPr>
                      <m:t>初始</m:t>
                    </m:r>
                    <m:r>
                      <a:rPr lang="zh-CN" altLang="en-US" i="1">
                        <a:latin typeface="Cambria Math" panose="02040503050406030204" pitchFamily="18" charset="0"/>
                      </a:rPr>
                      <m:t>球心</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𝑙</m:t>
                        </m:r>
                      </m:sub>
                    </m:sSub>
                  </m:oMath>
                </a14:m>
                <a:r>
                  <a:rPr lang="en-US" altLang="zh-CN" dirty="0" smtClean="0"/>
                  <a:t>;</a:t>
                </a:r>
                <a:endParaRPr lang="zh-CN" altLang="en-US" dirty="0"/>
              </a:p>
              <a:p>
                <a:pPr lvl="1"/>
                <a:r>
                  <a:rPr lang="en-US" altLang="zh-CN" dirty="0"/>
                  <a:t>2</a:t>
                </a:r>
                <a:r>
                  <a:rPr lang="en-US" altLang="zh-CN" dirty="0" smtClean="0"/>
                  <a:t>. </a:t>
                </a:r>
                <a:r>
                  <a:rPr lang="zh-CN" altLang="en-US" dirty="0"/>
                  <a:t>对</a:t>
                </a:r>
                <a:r>
                  <a:rPr lang="zh-CN" altLang="en-US" dirty="0" smtClean="0"/>
                  <a:t>各个球心，确定半径</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𝑙</m:t>
                        </m:r>
                      </m:sub>
                    </m:sSub>
                  </m:oMath>
                </a14:m>
                <a:r>
                  <a:rPr lang="zh-CN" altLang="en-US" dirty="0" smtClean="0"/>
                  <a:t>，使得</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𝑙</m:t>
                        </m:r>
                      </m:sub>
                    </m:sSub>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oMath>
                </a14:m>
                <a:endParaRPr lang="en-US" altLang="zh-CN" dirty="0" smtClean="0"/>
              </a:p>
              <a:p>
                <a:pPr lvl="1"/>
                <a:r>
                  <a:rPr lang="en-US" altLang="zh-CN" dirty="0" smtClean="0"/>
                  <a:t>3. </a:t>
                </a:r>
                <a:r>
                  <a:rPr lang="zh-CN" altLang="en-US" dirty="0" smtClean="0"/>
                  <a:t>对每一对哈希函数，计算</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smtClean="0"/>
                  <a:t>;</a:t>
                </a:r>
              </a:p>
              <a:p>
                <a:pPr lvl="1"/>
                <a:r>
                  <a:rPr lang="en-US" altLang="zh-CN" dirty="0" smtClean="0"/>
                  <a:t>4.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 </m:t>
                    </m:r>
                    <m:r>
                      <a:rPr lang="zh-CN" altLang="en-US">
                        <a:latin typeface="Cambria Math" panose="02040503050406030204" pitchFamily="18" charset="0"/>
                      </a:rPr>
                      <m:t>计算</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4</m:t>
                            </m:r>
                          </m:den>
                        </m:f>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4</m:t>
                            </m:r>
                          </m:den>
                        </m:f>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endParaRPr lang="en-US" altLang="zh-CN" dirty="0"/>
              </a:p>
              <a:p>
                <a:pPr lvl="1"/>
                <a:r>
                  <a:rPr lang="en-US" altLang="zh-CN" dirty="0" smtClean="0"/>
                  <a:t>5.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oMath>
                </a14:m>
                <a:r>
                  <a:rPr lang="en-US" altLang="zh-CN" dirty="0" smtClean="0"/>
                  <a:t>,</a:t>
                </a:r>
                <a14:m>
                  <m:oMath xmlns:m="http://schemas.openxmlformats.org/officeDocument/2006/math">
                    <m:r>
                      <a:rPr lang="zh-CN" altLang="en-US">
                        <a:latin typeface="Cambria Math" panose="02040503050406030204" pitchFamily="18" charset="0"/>
                      </a:rPr>
                      <m:t>计算</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𝑙</m:t>
                        </m:r>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𝑙</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e>
                    </m:nary>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𝑖</m:t>
                        </m:r>
                      </m:sub>
                    </m:sSub>
                  </m:oMath>
                </a14:m>
                <a:endParaRPr lang="zh-CN" altLang="en-US" dirty="0"/>
              </a:p>
              <a:p>
                <a:pPr lvl="1"/>
                <a:r>
                  <a:rPr lang="en-US" altLang="zh-CN" dirty="0" smtClean="0"/>
                  <a:t>6. </a:t>
                </a:r>
                <a:r>
                  <a:rPr lang="zh-CN" altLang="en-US" dirty="0" smtClean="0"/>
                  <a:t>重复步骤</a:t>
                </a:r>
                <a:r>
                  <a:rPr lang="en-US" altLang="zh-CN" dirty="0" smtClean="0"/>
                  <a:t>2~5</a:t>
                </a:r>
                <a:r>
                  <a:rPr lang="zh-CN" altLang="en-US" dirty="0" smtClean="0"/>
                  <a:t>，直至收敛，即满足下述条件</a:t>
                </a:r>
                <a:endParaRPr lang="en-US" altLang="zh-CN" dirty="0" smtClean="0"/>
              </a:p>
              <a:p>
                <a:pPr marL="471170" lvl="1" indent="0">
                  <a:buNone/>
                </a:pPr>
                <a:r>
                  <a:rPr lang="en-US" altLang="zh-CN" b="0" dirty="0"/>
                  <a:t> </a:t>
                </a:r>
                <a:r>
                  <a:rPr lang="en-US" altLang="zh-CN" b="0" dirty="0" smtClean="0"/>
                  <a:t>           </a:t>
                </a:r>
                <a14:m>
                  <m:oMath xmlns:m="http://schemas.openxmlformats.org/officeDocument/2006/math">
                    <m:r>
                      <a:rPr lang="en-US" altLang="zh-CN" b="0" i="1" smtClean="0">
                        <a:latin typeface="Cambria Math" panose="02040503050406030204" pitchFamily="18" charset="0"/>
                      </a:rPr>
                      <m:t>𝑎𝑣𝑔</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f>
                              <m:fPr>
                                <m:type m:val="lin"/>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4</m:t>
                                </m:r>
                              </m:den>
                            </m:f>
                          </m:e>
                        </m:d>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𝑚</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  </m:t>
                    </m:r>
                  </m:oMath>
                </a14:m>
                <a:r>
                  <a:rPr lang="zh-CN" altLang="en-US" dirty="0" smtClean="0"/>
                  <a:t>且 </a:t>
                </a:r>
                <a14:m>
                  <m:oMath xmlns:m="http://schemas.openxmlformats.org/officeDocument/2006/math">
                    <m:r>
                      <a:rPr lang="en-US" altLang="zh-CN" b="0" i="1" smtClean="0">
                        <a:latin typeface="Cambria Math" panose="02040503050406030204" pitchFamily="18" charset="0"/>
                      </a:rPr>
                      <m:t>𝑠𝑡𝑑</m:t>
                    </m:r>
                    <m:r>
                      <a:rPr lang="en-US" altLang="zh-CN" i="1">
                        <a:latin typeface="Cambria Math" panose="02040503050406030204" pitchFamily="18" charset="0"/>
                      </a:rPr>
                      <m:t>−</m:t>
                    </m:r>
                    <m:r>
                      <a:rPr lang="en-US" altLang="zh-CN" b="0" i="1" smtClean="0">
                        <a:latin typeface="Cambria Math" panose="02040503050406030204" pitchFamily="18" charset="0"/>
                      </a:rPr>
                      <m:t>𝑑𝑒𝑣</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𝑠</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4</m:t>
                        </m:r>
                      </m:den>
                    </m:f>
                  </m:oMath>
                </a14:m>
                <a:endParaRPr lang="en-US" altLang="zh-CN" dirty="0" smtClean="0"/>
              </a:p>
              <a:p>
                <a:r>
                  <a:rPr lang="zh-CN" altLang="en-US" dirty="0" smtClean="0"/>
                  <a:t>基于</a:t>
                </a:r>
                <a:r>
                  <a:rPr lang="zh-CN" altLang="en-US" dirty="0"/>
                  <a:t>球哈希定义的</a:t>
                </a:r>
                <a:r>
                  <a:rPr lang="zh-CN" altLang="en-US" dirty="0" smtClean="0"/>
                  <a:t>汉明距离计算：</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2971" y="1341438"/>
                <a:ext cx="8577262" cy="4967287"/>
              </a:xfrm>
              <a:blipFill>
                <a:blip r:embed="rId2"/>
                <a:stretch>
                  <a:fillRect l="-995" t="-1350"/>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909098" y="5692352"/>
            <a:ext cx="2658139" cy="616373"/>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5127" t="19499" r="2875" b="12508"/>
          <a:stretch/>
        </p:blipFill>
        <p:spPr>
          <a:xfrm>
            <a:off x="6020656" y="3000055"/>
            <a:ext cx="2794572" cy="863029"/>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403004" y="5862038"/>
                <a:ext cx="2625719" cy="276999"/>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其中</m:t>
                    </m:r>
                    <m:r>
                      <a:rPr lang="zh-CN" altLang="en-US" i="1" smtClean="0">
                        <a:latin typeface="Cambria Math" panose="02040503050406030204" pitchFamily="18" charset="0"/>
                      </a:rPr>
                      <m:t>⊕</m:t>
                    </m:r>
                    <m:r>
                      <a:rPr lang="en-US" altLang="zh-CN" b="0" i="1" smtClean="0">
                        <a:latin typeface="Cambria Math" panose="02040503050406030204" pitchFamily="18" charset="0"/>
                      </a:rPr>
                      <m:t>:</m:t>
                    </m:r>
                    <m:r>
                      <a:rPr lang="zh-CN" altLang="en-US" i="1">
                        <a:latin typeface="Cambria Math" panose="02040503050406030204" pitchFamily="18" charset="0"/>
                      </a:rPr>
                      <m:t>异或</m:t>
                    </m:r>
                    <m:r>
                      <a:rPr lang="zh-CN" altLang="en-US" i="1" smtClean="0">
                        <a:latin typeface="Cambria Math" panose="02040503050406030204" pitchFamily="18" charset="0"/>
                      </a:rPr>
                      <m:t>；</m:t>
                    </m:r>
                    <m:r>
                      <a:rPr lang="zh-CN" altLang="en-US" i="1" smtClean="0">
                        <a:latin typeface="Cambria Math" panose="02040503050406030204" pitchFamily="18" charset="0"/>
                      </a:rPr>
                      <m:t>⋀</m:t>
                    </m:r>
                    <m:r>
                      <a:rPr lang="zh-CN" altLang="en-US" i="1">
                        <a:latin typeface="Cambria Math" panose="02040503050406030204" pitchFamily="18" charset="0"/>
                      </a:rPr>
                      <m:t>：</m:t>
                    </m:r>
                  </m:oMath>
                </a14:m>
                <a:r>
                  <a:rPr lang="zh-CN" altLang="en-US" dirty="0" smtClean="0"/>
                  <a:t>逻辑与</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403004" y="5862038"/>
                <a:ext cx="2625719" cy="276999"/>
              </a:xfrm>
              <a:prstGeom prst="rect">
                <a:avLst/>
              </a:prstGeom>
              <a:blipFill>
                <a:blip r:embed="rId5"/>
                <a:stretch>
                  <a:fillRect l="-4176" t="-33333" r="-3944" b="-46667"/>
                </a:stretch>
              </a:blipFill>
            </p:spPr>
            <p:txBody>
              <a:bodyPr/>
              <a:lstStyle/>
              <a:p>
                <a:r>
                  <a:rPr lang="zh-CN" altLang="en-US">
                    <a:noFill/>
                  </a:rPr>
                  <a:t> </a:t>
                </a:r>
              </a:p>
            </p:txBody>
          </p:sp>
        </mc:Fallback>
      </mc:AlternateContent>
      <p:sp>
        <p:nvSpPr>
          <p:cNvPr id="9" name="矩形 8"/>
          <p:cNvSpPr/>
          <p:nvPr/>
        </p:nvSpPr>
        <p:spPr>
          <a:xfrm>
            <a:off x="195005" y="6507658"/>
            <a:ext cx="8744465" cy="276999"/>
          </a:xfrm>
          <a:prstGeom prst="rect">
            <a:avLst/>
          </a:prstGeom>
        </p:spPr>
        <p:txBody>
          <a:bodyPr wrap="square">
            <a:spAutoFit/>
          </a:bodyPr>
          <a:lstStyle/>
          <a:p>
            <a:pPr marL="171450" indent="-171450">
              <a:buFont typeface="Arial" panose="020B0604020202020204" pitchFamily="34" charset="0"/>
              <a:buChar char="•"/>
            </a:pPr>
            <a:r>
              <a:rPr lang="en-US" altLang="zh-CN" sz="1200" dirty="0" err="1">
                <a:solidFill>
                  <a:srgbClr val="222222"/>
                </a:solidFill>
              </a:rPr>
              <a:t>Heo</a:t>
            </a:r>
            <a:r>
              <a:rPr lang="en-US" altLang="zh-CN" sz="1200" dirty="0">
                <a:solidFill>
                  <a:srgbClr val="222222"/>
                </a:solidFill>
              </a:rPr>
              <a:t> J P, Lee Y, He J, et al. Spherical Hashing</a:t>
            </a:r>
            <a:r>
              <a:rPr lang="en-US" altLang="zh-CN" sz="1200" dirty="0" smtClean="0">
                <a:solidFill>
                  <a:srgbClr val="222222"/>
                </a:solidFill>
              </a:rPr>
              <a:t>: Binary </a:t>
            </a:r>
            <a:r>
              <a:rPr lang="en-US" altLang="zh-CN" sz="1200" dirty="0">
                <a:solidFill>
                  <a:srgbClr val="222222"/>
                </a:solidFill>
              </a:rPr>
              <a:t>Code Embedding with Hyperspheres, </a:t>
            </a:r>
            <a:r>
              <a:rPr lang="en-US" altLang="zh-CN" sz="1200" dirty="0" smtClean="0">
                <a:solidFill>
                  <a:srgbClr val="222222"/>
                </a:solidFill>
              </a:rPr>
              <a:t> IEEE TPAMI</a:t>
            </a:r>
            <a:r>
              <a:rPr lang="en-US" altLang="zh-CN" sz="1200" dirty="0">
                <a:solidFill>
                  <a:srgbClr val="222222"/>
                </a:solidFill>
              </a:rPr>
              <a:t>, 2015.</a:t>
            </a:r>
            <a:endParaRPr lang="zh-CN" altLang="en-US" sz="1200" dirty="0">
              <a:solidFill>
                <a:srgbClr val="222222"/>
              </a:solidFill>
            </a:endParaRPr>
          </a:p>
        </p:txBody>
      </p:sp>
      <p:sp>
        <p:nvSpPr>
          <p:cNvPr id="7" name="五边形 6"/>
          <p:cNvSpPr/>
          <p:nvPr/>
        </p:nvSpPr>
        <p:spPr bwMode="auto">
          <a:xfrm>
            <a:off x="244446" y="2211244"/>
            <a:ext cx="934949"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a:sym typeface="+mn-ea"/>
              </a:rPr>
              <a:t>平衡</a:t>
            </a:r>
            <a:r>
              <a:rPr lang="zh-CN" altLang="en-US" sz="1600" dirty="0" smtClean="0">
                <a:sym typeface="+mn-ea"/>
              </a:rPr>
              <a:t>性</a:t>
            </a:r>
            <a:endParaRPr lang="zh-CN" altLang="en-US" sz="1600" dirty="0"/>
          </a:p>
        </p:txBody>
      </p:sp>
      <p:sp>
        <p:nvSpPr>
          <p:cNvPr id="10" name="五边形 9"/>
          <p:cNvSpPr/>
          <p:nvPr/>
        </p:nvSpPr>
        <p:spPr bwMode="auto">
          <a:xfrm>
            <a:off x="244445" y="3190714"/>
            <a:ext cx="934949"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smtClean="0">
                <a:sym typeface="+mn-ea"/>
              </a:rPr>
              <a:t>独立性</a:t>
            </a:r>
            <a:endParaRPr lang="zh-CN" altLang="en-US" sz="1600" dirty="0"/>
          </a:p>
        </p:txBody>
      </p:sp>
      <p:sp>
        <p:nvSpPr>
          <p:cNvPr id="11" name="五边形 10"/>
          <p:cNvSpPr/>
          <p:nvPr/>
        </p:nvSpPr>
        <p:spPr bwMode="auto">
          <a:xfrm>
            <a:off x="246104" y="3819944"/>
            <a:ext cx="934949" cy="328773"/>
          </a:xfrm>
          <a:prstGeom prst="homePlate">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fontAlgn="base">
              <a:spcBef>
                <a:spcPct val="20000"/>
              </a:spcBef>
              <a:spcAft>
                <a:spcPct val="0"/>
              </a:spcAft>
              <a:buClr>
                <a:schemeClr val="accent2"/>
              </a:buClr>
            </a:pPr>
            <a:r>
              <a:rPr lang="zh-CN" altLang="en-US" sz="1600" dirty="0" smtClean="0">
                <a:sym typeface="+mn-ea"/>
              </a:rPr>
              <a:t>独立性</a:t>
            </a:r>
            <a:endParaRPr lang="zh-CN" altLang="en-US" sz="1600" dirty="0"/>
          </a:p>
        </p:txBody>
      </p:sp>
    </p:spTree>
    <p:extLst>
      <p:ext uri="{BB962C8B-B14F-4D97-AF65-F5344CB8AC3E}">
        <p14:creationId xmlns:p14="http://schemas.microsoft.com/office/powerpoint/2010/main" val="125681370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霍夫变换：直线检测</a:t>
            </a:r>
          </a:p>
        </p:txBody>
      </p:sp>
      <p:sp>
        <p:nvSpPr>
          <p:cNvPr id="3" name="内容占位符 2"/>
          <p:cNvSpPr>
            <a:spLocks noGrp="1"/>
          </p:cNvSpPr>
          <p:nvPr>
            <p:ph idx="1"/>
          </p:nvPr>
        </p:nvSpPr>
        <p:spPr/>
        <p:txBody>
          <a:bodyPr/>
          <a:lstStyle/>
          <a:p>
            <a:r>
              <a:rPr lang="zh-CN" altLang="en-US" dirty="0"/>
              <a:t>具体方法</a:t>
            </a:r>
            <a:endParaRPr lang="en-US" altLang="zh-CN" dirty="0"/>
          </a:p>
          <a:p>
            <a:pPr lvl="1"/>
            <a:r>
              <a:rPr lang="zh-CN" altLang="en-US" dirty="0"/>
              <a:t>将参数空间离散成一个</a:t>
            </a:r>
            <a:endParaRPr lang="en-US" altLang="zh-CN" dirty="0"/>
          </a:p>
          <a:p>
            <a:pPr marL="471487" lvl="1" indent="0">
              <a:buNone/>
            </a:pPr>
            <a:r>
              <a:rPr lang="en-US" altLang="zh-CN" dirty="0"/>
              <a:t>	2-D</a:t>
            </a:r>
            <a:r>
              <a:rPr lang="zh-CN" altLang="en-US" dirty="0"/>
              <a:t>的累加数组</a:t>
            </a:r>
            <a:r>
              <a:rPr kumimoji="0" lang="en-US" altLang="zh-CN" i="1" dirty="0"/>
              <a:t>A</a:t>
            </a:r>
            <a:r>
              <a:rPr kumimoji="0" lang="en-US" altLang="zh-CN" dirty="0"/>
              <a:t>( </a:t>
            </a:r>
            <a:r>
              <a:rPr kumimoji="0" lang="en-US" altLang="zh-CN" i="1" dirty="0"/>
              <a:t>p</a:t>
            </a:r>
            <a:r>
              <a:rPr kumimoji="0" lang="en-US" altLang="zh-CN" dirty="0"/>
              <a:t>, </a:t>
            </a:r>
            <a:r>
              <a:rPr kumimoji="0" lang="en-US" altLang="zh-CN" i="1" dirty="0"/>
              <a:t>q</a:t>
            </a:r>
            <a:r>
              <a:rPr kumimoji="0" lang="en-US" altLang="zh-CN" dirty="0"/>
              <a:t>)</a:t>
            </a:r>
          </a:p>
          <a:p>
            <a:pPr lvl="1"/>
            <a:endParaRPr lang="en-US" altLang="zh-CN" dirty="0"/>
          </a:p>
          <a:p>
            <a:pPr lvl="1"/>
            <a:endParaRPr lang="en-US" altLang="zh-CN" dirty="0"/>
          </a:p>
          <a:p>
            <a:pPr marL="471487" lvl="1" indent="0">
              <a:buNone/>
            </a:pPr>
            <a:endParaRPr lang="en-US" altLang="zh-CN" dirty="0"/>
          </a:p>
          <a:p>
            <a:pPr lvl="1"/>
            <a:r>
              <a:rPr lang="en-US" altLang="zh-CN" dirty="0"/>
              <a:t>A( p, q) = A( p, q) + 1</a:t>
            </a:r>
          </a:p>
          <a:p>
            <a:pPr marL="471487" lvl="1" indent="0">
              <a:buNone/>
            </a:pPr>
            <a:r>
              <a:rPr lang="en-US" altLang="zh-CN" dirty="0"/>
              <a:t>	A( p, q)</a:t>
            </a:r>
            <a:r>
              <a:rPr lang="zh-CN" altLang="en-US" dirty="0"/>
              <a:t>：共线点数</a:t>
            </a:r>
          </a:p>
          <a:p>
            <a:pPr marL="471487" lvl="1" indent="0">
              <a:buNone/>
            </a:pPr>
            <a:r>
              <a:rPr lang="en-US" altLang="zh-CN" dirty="0"/>
              <a:t>	(p, q)</a:t>
            </a:r>
            <a:r>
              <a:rPr lang="zh-CN" altLang="en-US" dirty="0"/>
              <a:t>：直线方程</a:t>
            </a:r>
            <a:r>
              <a:rPr lang="zh-CN" altLang="en-US" dirty="0" smtClean="0"/>
              <a:t>参数</a:t>
            </a:r>
            <a:endParaRPr lang="en-US" altLang="zh-CN" dirty="0" smtClean="0"/>
          </a:p>
          <a:p>
            <a:pPr marL="471487" lvl="1" indent="0">
              <a:buNone/>
            </a:pPr>
            <a:r>
              <a:rPr lang="zh-CN" altLang="en-US" dirty="0" smtClean="0"/>
              <a:t> </a:t>
            </a:r>
            <a:endParaRPr lang="en-US" altLang="zh-CN" dirty="0"/>
          </a:p>
          <a:p>
            <a:r>
              <a:rPr lang="zh-CN" altLang="en-US" dirty="0" smtClean="0"/>
              <a:t>潜在的问题</a:t>
            </a:r>
            <a:endParaRPr lang="en-US" altLang="zh-CN" dirty="0" smtClean="0"/>
          </a:p>
          <a:p>
            <a:pPr lvl="1"/>
            <a:r>
              <a:rPr lang="en-US" altLang="zh-CN" i="1" dirty="0" err="1" smtClean="0"/>
              <a:t>p</a:t>
            </a:r>
            <a:r>
              <a:rPr lang="en-US" altLang="zh-CN" baseline="-20000" dirty="0" err="1" smtClean="0"/>
              <a:t>max</a:t>
            </a:r>
            <a:r>
              <a:rPr lang="en-US" altLang="zh-CN" baseline="-20000" dirty="0" smtClean="0"/>
              <a:t>/</a:t>
            </a:r>
            <a:r>
              <a:rPr lang="en-US" altLang="zh-CN" i="1" dirty="0"/>
              <a:t> </a:t>
            </a:r>
            <a:r>
              <a:rPr lang="en-US" altLang="zh-CN" i="1" dirty="0" err="1" smtClean="0"/>
              <a:t>q</a:t>
            </a:r>
            <a:r>
              <a:rPr lang="en-US" altLang="zh-CN" baseline="-20000" dirty="0" err="1" smtClean="0"/>
              <a:t>max</a:t>
            </a:r>
            <a:r>
              <a:rPr lang="zh-CN" altLang="en-US" dirty="0" smtClean="0"/>
              <a:t>可能为无穷大，难以对其进行离散化</a:t>
            </a:r>
            <a:endParaRPr lang="zh-CN" altLang="en-US" dirty="0"/>
          </a:p>
        </p:txBody>
      </p:sp>
      <p:graphicFrame>
        <p:nvGraphicFramePr>
          <p:cNvPr id="27" name="Object 4"/>
          <p:cNvGraphicFramePr>
            <a:graphicFrameLocks noChangeAspect="1"/>
          </p:cNvGraphicFramePr>
          <p:nvPr>
            <p:extLst>
              <p:ext uri="{D42A27DB-BD31-4B8C-83A1-F6EECF244321}">
                <p14:modId xmlns:p14="http://schemas.microsoft.com/office/powerpoint/2010/main" val="1079449957"/>
              </p:ext>
            </p:extLst>
          </p:nvPr>
        </p:nvGraphicFramePr>
        <p:xfrm>
          <a:off x="4837563" y="1967865"/>
          <a:ext cx="3606800" cy="3175000"/>
        </p:xfrm>
        <a:graphic>
          <a:graphicData uri="http://schemas.openxmlformats.org/presentationml/2006/ole">
            <mc:AlternateContent xmlns:mc="http://schemas.openxmlformats.org/markup-compatibility/2006">
              <mc:Choice xmlns:v="urn:schemas-microsoft-com:vml" Requires="v">
                <p:oleObj spid="_x0000_s3408" name="Microsoft Drawing" r:id="rId3" imgW="2006600" imgH="1739900" progId="MSDraw">
                  <p:embed/>
                </p:oleObj>
              </mc:Choice>
              <mc:Fallback>
                <p:oleObj name="Microsoft Drawing" r:id="rId3" imgW="2006600" imgH="1739900" progId="MSDraw">
                  <p:embed/>
                  <p:pic>
                    <p:nvPicPr>
                      <p:cNvPr id="34820" name="Object 4"/>
                      <p:cNvPicPr>
                        <a:picLocks noChangeAspect="1" noChangeArrowheads="1"/>
                      </p:cNvPicPr>
                      <p:nvPr/>
                    </p:nvPicPr>
                    <p:blipFill>
                      <a:blip r:embed="rId4">
                        <a:extLst>
                          <a:ext uri="{28A0092B-C50C-407E-A947-70E740481C1C}">
                            <a14:useLocalDpi xmlns:a14="http://schemas.microsoft.com/office/drawing/2010/main" val="0"/>
                          </a:ext>
                        </a:extLst>
                      </a:blip>
                      <a:srcRect b="-1242"/>
                      <a:stretch>
                        <a:fillRect/>
                      </a:stretch>
                    </p:blipFill>
                    <p:spPr bwMode="auto">
                      <a:xfrm>
                        <a:off x="4837563" y="1967865"/>
                        <a:ext cx="3606800" cy="3175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1560933" y="2573774"/>
            <a:ext cx="1587294" cy="369332"/>
          </a:xfrm>
          <a:prstGeom prst="rect">
            <a:avLst/>
          </a:prstGeom>
        </p:spPr>
        <p:txBody>
          <a:bodyPr wrap="none">
            <a:spAutoFit/>
          </a:bodyPr>
          <a:lstStyle/>
          <a:p>
            <a:pPr>
              <a:buClr>
                <a:srgbClr val="FFFF00"/>
              </a:buClr>
              <a:defRPr/>
            </a:pPr>
            <a:r>
              <a:rPr lang="en-US" altLang="zh-CN" i="1" dirty="0"/>
              <a:t>p</a:t>
            </a:r>
            <a:r>
              <a:rPr lang="en-US" altLang="zh-CN" dirty="0"/>
              <a:t> </a:t>
            </a:r>
            <a:r>
              <a:rPr lang="en-US" altLang="zh-CN" dirty="0">
                <a:sym typeface="Symbol" panose="05050102010706020507" pitchFamily="18" charset="2"/>
              </a:rPr>
              <a:t></a:t>
            </a:r>
            <a:r>
              <a:rPr lang="en-US" altLang="zh-CN" dirty="0"/>
              <a:t> [</a:t>
            </a:r>
            <a:r>
              <a:rPr lang="en-US" altLang="zh-CN" i="1" dirty="0" err="1"/>
              <a:t>p</a:t>
            </a:r>
            <a:r>
              <a:rPr lang="en-US" altLang="zh-CN" baseline="-20000" dirty="0" err="1"/>
              <a:t>min</a:t>
            </a:r>
            <a:r>
              <a:rPr lang="en-US" altLang="zh-CN" dirty="0"/>
              <a:t>, </a:t>
            </a:r>
            <a:r>
              <a:rPr lang="en-US" altLang="zh-CN" i="1" dirty="0" err="1"/>
              <a:t>p</a:t>
            </a:r>
            <a:r>
              <a:rPr lang="en-US" altLang="zh-CN" baseline="-20000" dirty="0" err="1"/>
              <a:t>max</a:t>
            </a:r>
            <a:r>
              <a:rPr lang="en-US" altLang="zh-CN" dirty="0"/>
              <a:t>]</a:t>
            </a:r>
          </a:p>
        </p:txBody>
      </p:sp>
      <p:sp>
        <p:nvSpPr>
          <p:cNvPr id="14" name="矩形 13"/>
          <p:cNvSpPr/>
          <p:nvPr/>
        </p:nvSpPr>
        <p:spPr>
          <a:xfrm>
            <a:off x="1560933" y="2943106"/>
            <a:ext cx="1645002" cy="369332"/>
          </a:xfrm>
          <a:prstGeom prst="rect">
            <a:avLst/>
          </a:prstGeom>
        </p:spPr>
        <p:txBody>
          <a:bodyPr wrap="none">
            <a:spAutoFit/>
          </a:bodyPr>
          <a:lstStyle/>
          <a:p>
            <a:pPr>
              <a:buClr>
                <a:srgbClr val="FFFF00"/>
              </a:buClr>
              <a:defRPr/>
            </a:pPr>
            <a:r>
              <a:rPr lang="en-US" altLang="zh-CN" i="1" dirty="0"/>
              <a:t>q</a:t>
            </a:r>
            <a:r>
              <a:rPr lang="en-US" altLang="zh-CN" dirty="0"/>
              <a:t> </a:t>
            </a:r>
            <a:r>
              <a:rPr lang="en-US" altLang="zh-CN" dirty="0">
                <a:sym typeface="Symbol" panose="05050102010706020507" pitchFamily="18" charset="2"/>
              </a:rPr>
              <a:t></a:t>
            </a:r>
            <a:r>
              <a:rPr lang="en-US" altLang="zh-CN" dirty="0"/>
              <a:t> [</a:t>
            </a:r>
            <a:r>
              <a:rPr lang="en-US" altLang="zh-CN" i="1" dirty="0" err="1"/>
              <a:t>q</a:t>
            </a:r>
            <a:r>
              <a:rPr lang="en-US" altLang="zh-CN" baseline="-20000" dirty="0" err="1"/>
              <a:t>min</a:t>
            </a:r>
            <a:r>
              <a:rPr lang="en-US" altLang="zh-CN" dirty="0"/>
              <a:t>, </a:t>
            </a:r>
            <a:r>
              <a:rPr lang="en-US" altLang="zh-CN" i="1" dirty="0" err="1"/>
              <a:t>q</a:t>
            </a:r>
            <a:r>
              <a:rPr lang="en-US" altLang="zh-CN" baseline="-20000" dirty="0" err="1"/>
              <a:t>max</a:t>
            </a:r>
            <a:r>
              <a:rPr lang="en-US" altLang="zh-CN" dirty="0"/>
              <a:t>] </a:t>
            </a:r>
          </a:p>
        </p:txBody>
      </p:sp>
    </p:spTree>
    <p:extLst>
      <p:ext uri="{BB962C8B-B14F-4D97-AF65-F5344CB8AC3E}">
        <p14:creationId xmlns:p14="http://schemas.microsoft.com/office/powerpoint/2010/main" val="335721350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霍夫变换：直线检测的改进形式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pPr>
                <a:r>
                  <a:rPr lang="zh-CN" altLang="en-US" dirty="0"/>
                  <a:t>直线的极坐标方程</a:t>
                </a:r>
                <a:endParaRPr lang="en-US" altLang="zh-CN" dirty="0"/>
              </a:p>
              <a:p>
                <a:pPr marL="471487" lvl="1"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𝑥𝑐𝑜𝑠</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𝑦𝑠𝑖𝑛</m:t>
                      </m:r>
                      <m:r>
                        <a:rPr lang="en-US" altLang="zh-CN" b="0" i="1" smtClean="0">
                          <a:latin typeface="Cambria Math" panose="02040503050406030204" pitchFamily="18" charset="0"/>
                        </a:rPr>
                        <m:t>𝜃</m:t>
                      </m:r>
                    </m:oMath>
                  </m:oMathPara>
                </a14:m>
                <a:endParaRPr lang="en-US" altLang="zh-CN" b="0" dirty="0"/>
              </a:p>
              <a:p>
                <a:pPr lvl="1"/>
                <a14:m>
                  <m:oMath xmlns:m="http://schemas.openxmlformats.org/officeDocument/2006/math">
                    <m:r>
                      <a:rPr lang="zh-CN" altLang="en-US" i="1" dirty="0">
                        <a:latin typeface="Cambria Math" panose="02040503050406030204" pitchFamily="18" charset="0"/>
                      </a:rPr>
                      <m:t>参数</m:t>
                    </m:r>
                    <m:r>
                      <a:rPr lang="en-US" altLang="zh-CN" b="0" i="1" smtClean="0">
                        <a:latin typeface="Cambria Math" panose="02040503050406030204" pitchFamily="18" charset="0"/>
                      </a:rPr>
                      <m:t>𝜆</m:t>
                    </m:r>
                    <m:r>
                      <a:rPr lang="zh-CN" altLang="en-US" i="1">
                        <a:latin typeface="Cambria Math" panose="02040503050406030204" pitchFamily="18" charset="0"/>
                      </a:rPr>
                      <m:t>和</m:t>
                    </m:r>
                    <m:r>
                      <a:rPr lang="en-US" altLang="zh-CN" b="0" i="1" smtClean="0">
                        <a:latin typeface="Cambria Math" panose="02040503050406030204" pitchFamily="18" charset="0"/>
                      </a:rPr>
                      <m:t>𝜃</m:t>
                    </m:r>
                  </m:oMath>
                </a14:m>
                <a:r>
                  <a:rPr lang="zh-CN" altLang="en-US" dirty="0"/>
                  <a:t>唯一确定一条直线</a:t>
                </a:r>
                <a:endParaRPr lang="en-US" altLang="zh-CN" dirty="0"/>
              </a:p>
              <a:p>
                <a:r>
                  <a:rPr lang="en-US" altLang="zh-CN" dirty="0"/>
                  <a:t>X-Y</a:t>
                </a:r>
                <a:r>
                  <a:rPr lang="zh-CN" altLang="en-US" dirty="0"/>
                  <a:t>平面的一个点对应参数空间的一条</a:t>
                </a:r>
                <a:r>
                  <a:rPr lang="zh-CN" altLang="en-US" dirty="0" smtClean="0"/>
                  <a:t>正弦曲线</a:t>
                </a:r>
                <a:endParaRPr lang="en-US" altLang="zh-CN" dirty="0" smtClean="0"/>
              </a:p>
              <a:p>
                <a:pPr lvl="1"/>
                <a14:m>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𝑐𝑜𝑠</m:t>
                    </m:r>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i="1">
                        <a:latin typeface="Cambria Math" panose="02040503050406030204" pitchFamily="18" charset="0"/>
                      </a:rPr>
                      <m:t>𝑠𝑖𝑛</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𝐴𝑠𝑖𝑛</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oMath>
                </a14:m>
                <a:endParaRPr lang="en-US" altLang="zh-CN" dirty="0"/>
              </a:p>
              <a:p>
                <a:pPr marL="471487" lvl="1" indent="0">
                  <a:buNone/>
                </a:pPr>
                <a:r>
                  <a:rPr lang="en-US" altLang="zh-CN" dirty="0"/>
                  <a:t>	</a:t>
                </a:r>
                <a:r>
                  <a:rPr lang="zh-CN" altLang="en-US" dirty="0"/>
                  <a:t>其中</a:t>
                </a:r>
                <a14:m>
                  <m:oMath xmlns:m="http://schemas.openxmlformats.org/officeDocument/2006/math">
                    <m:r>
                      <a:rPr lang="en-US" altLang="zh-CN" i="1">
                        <a:latin typeface="Cambria Math" panose="02040503050406030204" pitchFamily="18" charset="0"/>
                      </a:rPr>
                      <m:t>𝛼</m:t>
                    </m:r>
                    <m:func>
                      <m:funcPr>
                        <m:ctrlPr>
                          <a:rPr lang="en-US" altLang="zh-CN" i="1">
                            <a:latin typeface="Cambria Math" panose="02040503050406030204" pitchFamily="18" charset="0"/>
                          </a:rPr>
                        </m:ctrlPr>
                      </m:funcPr>
                      <m:fName>
                        <m:r>
                          <a:rPr lang="en-US" altLang="zh-CN" i="1">
                            <a:latin typeface="Cambria Math" panose="02040503050406030204" pitchFamily="18" charset="0"/>
                          </a:rPr>
                          <m:t>=</m:t>
                        </m:r>
                      </m:fName>
                      <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tan</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den>
                            </m:f>
                          </m:e>
                        </m:d>
                      </m:e>
                    </m:func>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e>
                    </m:rad>
                  </m:oMath>
                </a14:m>
                <a:endParaRPr lang="zh-CN" altLang="en-US" dirty="0"/>
              </a:p>
              <a:p>
                <a:endParaRPr lang="en-US" altLang="zh-CN" dirty="0"/>
              </a:p>
              <a:p>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67" t="-1350"/>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876032" y="4537863"/>
            <a:ext cx="2079933" cy="1822858"/>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769568" y="6249953"/>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769568" y="6249953"/>
                <a:ext cx="3727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6738" y="4413026"/>
                <a:ext cx="372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66738" y="4413026"/>
                <a:ext cx="372794"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19226" y="5449292"/>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19226" y="5449292"/>
                <a:ext cx="181909" cy="276999"/>
              </a:xfrm>
              <a:prstGeom prst="rect">
                <a:avLst/>
              </a:prstGeom>
              <a:blipFill>
                <a:blip r:embed="rId7"/>
                <a:stretch>
                  <a:fillRect l="-31034" r="-3448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01135" y="5822822"/>
                <a:ext cx="378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301135" y="5822822"/>
                <a:ext cx="37895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76032" y="4967600"/>
                <a:ext cx="2582565"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𝑥𝑐𝑜𝑠</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𝑦𝑠𝑖𝑛</m:t>
                      </m:r>
                      <m:r>
                        <a:rPr lang="en-US" altLang="zh-CN" i="1">
                          <a:latin typeface="Cambria Math" panose="02040503050406030204" pitchFamily="18" charset="0"/>
                        </a:rPr>
                        <m:t>𝜃</m:t>
                      </m:r>
                    </m:oMath>
                  </m:oMathPara>
                </a14:m>
                <a:endParaRPr lang="en-US" altLang="zh-CN" dirty="0"/>
              </a:p>
            </p:txBody>
          </p:sp>
        </mc:Choice>
        <mc:Fallback xmlns="">
          <p:sp>
            <p:nvSpPr>
              <p:cNvPr id="11" name="矩形 10"/>
              <p:cNvSpPr>
                <a:spLocks noRot="1" noChangeAspect="1" noMove="1" noResize="1" noEditPoints="1" noAdjustHandles="1" noChangeArrowheads="1" noChangeShapeType="1" noTextEdit="1"/>
              </p:cNvSpPr>
              <p:nvPr/>
            </p:nvSpPr>
            <p:spPr>
              <a:xfrm>
                <a:off x="876032" y="4967600"/>
                <a:ext cx="2582565" cy="369332"/>
              </a:xfrm>
              <a:prstGeom prst="rect">
                <a:avLst/>
              </a:prstGeom>
              <a:blipFill>
                <a:blip r:embed="rId9"/>
                <a:stretch>
                  <a:fillRect b="-15000"/>
                </a:stretch>
              </a:blipFill>
            </p:spPr>
            <p:txBody>
              <a:bodyPr/>
              <a:lstStyle/>
              <a:p>
                <a:r>
                  <a:rPr lang="zh-CN" altLang="en-US">
                    <a:noFill/>
                  </a:rPr>
                  <a:t> </a:t>
                </a:r>
              </a:p>
            </p:txBody>
          </p:sp>
        </mc:Fallback>
      </mc:AlternateContent>
      <p:graphicFrame>
        <p:nvGraphicFramePr>
          <p:cNvPr id="12" name="Object 3"/>
          <p:cNvGraphicFramePr>
            <a:graphicFrameLocks noChangeAspect="1"/>
          </p:cNvGraphicFramePr>
          <p:nvPr>
            <p:extLst>
              <p:ext uri="{D42A27DB-BD31-4B8C-83A1-F6EECF244321}">
                <p14:modId xmlns:p14="http://schemas.microsoft.com/office/powerpoint/2010/main" val="184598900"/>
              </p:ext>
            </p:extLst>
          </p:nvPr>
        </p:nvGraphicFramePr>
        <p:xfrm>
          <a:off x="3573621" y="4296957"/>
          <a:ext cx="5071952" cy="2304669"/>
        </p:xfrm>
        <a:graphic>
          <a:graphicData uri="http://schemas.openxmlformats.org/presentationml/2006/ole">
            <mc:AlternateContent xmlns:mc="http://schemas.openxmlformats.org/markup-compatibility/2006">
              <mc:Choice xmlns:v="urn:schemas-microsoft-com:vml" Requires="v">
                <p:oleObj spid="_x0000_s11432" name="Microsoft Drawing" r:id="rId10" imgW="3498850" imgH="1587500" progId="MSDraw">
                  <p:embed/>
                </p:oleObj>
              </mc:Choice>
              <mc:Fallback>
                <p:oleObj name="Microsoft Drawing" r:id="rId10" imgW="3498850" imgH="1587500" progId="MSDraw">
                  <p:embed/>
                  <p:pic>
                    <p:nvPicPr>
                      <p:cNvPr id="38917"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3621" y="4296957"/>
                        <a:ext cx="5071952" cy="230466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892967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霍夫变换：其他形状的检测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0" lang="zh-CN" altLang="en-US" dirty="0" smtClean="0"/>
                  <a:t>对于满足</a:t>
                </a:r>
                <a:r>
                  <a:rPr kumimoji="0" lang="zh-CN" altLang="en-US" dirty="0"/>
                  <a:t>解析式 </a:t>
                </a:r>
                <a:r>
                  <a:rPr kumimoji="0" lang="en-US" altLang="zh-CN" i="1" dirty="0"/>
                  <a:t>f </a:t>
                </a:r>
                <a:r>
                  <a:rPr kumimoji="0" lang="en-US" altLang="zh-CN" dirty="0"/>
                  <a:t>(</a:t>
                </a:r>
                <a:r>
                  <a:rPr kumimoji="0" lang="en-US" altLang="zh-CN" i="1" dirty="0"/>
                  <a:t>x</a:t>
                </a:r>
                <a:r>
                  <a:rPr kumimoji="0" lang="en-US" altLang="zh-CN" dirty="0"/>
                  <a:t>, </a:t>
                </a:r>
                <a:r>
                  <a:rPr kumimoji="0" lang="en-US" altLang="zh-CN" i="1" dirty="0"/>
                  <a:t>c</a:t>
                </a:r>
                <a:r>
                  <a:rPr kumimoji="0" lang="en-US" altLang="zh-CN" dirty="0"/>
                  <a:t>)</a:t>
                </a:r>
                <a:r>
                  <a:rPr kumimoji="0" lang="en-US" altLang="zh-CN" i="1" dirty="0"/>
                  <a:t> = </a:t>
                </a:r>
                <a:r>
                  <a:rPr kumimoji="0" lang="en-US" altLang="zh-CN" dirty="0"/>
                  <a:t>0</a:t>
                </a:r>
                <a:r>
                  <a:rPr kumimoji="0" lang="zh-CN" altLang="en-US" dirty="0"/>
                  <a:t>形式的各类</a:t>
                </a:r>
                <a:r>
                  <a:rPr kumimoji="0" lang="zh-CN" altLang="en-US" dirty="0" smtClean="0"/>
                  <a:t>曲线，</a:t>
                </a:r>
                <a:r>
                  <a:rPr kumimoji="0" lang="en-US" altLang="zh-CN" dirty="0"/>
                  <a:t> Hough Transform</a:t>
                </a:r>
                <a:r>
                  <a:rPr kumimoji="0" lang="zh-CN" altLang="en-US" dirty="0" smtClean="0"/>
                  <a:t>可以将其检测出来，并</a:t>
                </a:r>
                <a:r>
                  <a:rPr kumimoji="0" lang="zh-CN" altLang="en-US" dirty="0"/>
                  <a:t>把曲线上的</a:t>
                </a:r>
                <a:r>
                  <a:rPr kumimoji="0" lang="zh-CN" altLang="en-US" dirty="0" smtClean="0"/>
                  <a:t>点完整地连接起来</a:t>
                </a:r>
                <a:endParaRPr kumimoji="0" lang="en-US" altLang="zh-CN" dirty="0" smtClean="0"/>
              </a:p>
              <a:p>
                <a:endParaRPr kumimoji="0" lang="en-US" altLang="zh-CN" dirty="0"/>
              </a:p>
              <a:p>
                <a:r>
                  <a:rPr kumimoji="0" lang="zh-CN" altLang="en-US" dirty="0" smtClean="0"/>
                  <a:t>示例</a:t>
                </a:r>
                <a:r>
                  <a:rPr kumimoji="0" lang="zh-CN" altLang="en-US" dirty="0"/>
                  <a:t>：以圆周检测为例</a:t>
                </a:r>
                <a:endParaRPr kumimoji="0" lang="en-US" altLang="zh-CN" dirty="0"/>
              </a:p>
              <a:p>
                <a:pPr lvl="1"/>
                <a:r>
                  <a:rPr kumimoji="0" lang="zh-CN" altLang="en-US" dirty="0"/>
                  <a:t>圆周方程：</a:t>
                </a:r>
                <a14:m>
                  <m:oMath xmlns:m="http://schemas.openxmlformats.org/officeDocument/2006/math">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m:rPr>
                                <m:sty m:val="p"/>
                              </m:rPr>
                              <a:rPr lang="en-US" altLang="zh-CN" i="1">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𝑎</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𝑏</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oMath>
                </a14:m>
                <a:endParaRPr lang="zh-CN" altLang="en-US" dirty="0"/>
              </a:p>
              <a:p>
                <a:pPr lvl="1"/>
                <a:r>
                  <a:rPr lang="zh-CN" altLang="en-US" dirty="0"/>
                  <a:t>三个参数</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，所以需要在参数空间中建立</a:t>
                </a:r>
                <a:r>
                  <a:rPr lang="en-US" altLang="zh-CN" dirty="0"/>
                  <a:t>3-D</a:t>
                </a:r>
                <a:r>
                  <a:rPr lang="zh-CN" altLang="en-US" dirty="0"/>
                  <a:t>累加数组，其中的元素可以记为</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07753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10.xml><?xml version="1.0" encoding="utf-8"?>
<p:tagLst xmlns:a="http://schemas.openxmlformats.org/drawingml/2006/main" xmlns:r="http://schemas.openxmlformats.org/officeDocument/2006/relationships" xmlns:p="http://schemas.openxmlformats.org/presentationml/2006/main">
  <p:tag name="REFSHAPE" val="680908924"/>
  <p:tag name="KSO_WM_UNIT_PLACING_PICTURE_USER_VIEWPORT" val="{&quot;height&quot;:3088.2157480314959,&quot;width&quot;:5246.091338582677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a0c10a5-c4b0-45bf-83d4-36f71f7d8688}"/>
</p:tagLst>
</file>

<file path=ppt/tags/tag4.xml><?xml version="1.0" encoding="utf-8"?>
<p:tagLst xmlns:a="http://schemas.openxmlformats.org/drawingml/2006/main" xmlns:r="http://schemas.openxmlformats.org/officeDocument/2006/relationships" xmlns:p="http://schemas.openxmlformats.org/presentationml/2006/main">
  <p:tag name="TIMING" val="|42.3|10.7|4.4|0.6|10.1|2.7|1|2.1|3.3|0.9|0.9|0.9|0.8|2.1|0.7|0.9|0.9|1.5|0.8|1.3"/>
</p:tagLst>
</file>

<file path=ppt/tags/tag5.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6.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7.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8.xml><?xml version="1.0" encoding="utf-8"?>
<p:tagLst xmlns:a="http://schemas.openxmlformats.org/drawingml/2006/main" xmlns:r="http://schemas.openxmlformats.org/officeDocument/2006/relationships" xmlns:p="http://schemas.openxmlformats.org/presentationml/2006/main">
  <p:tag name="REFSHAPE" val="1022712556"/>
  <p:tag name="KSO_WM_UNIT_PLACING_PICTURE_USER_VIEWPORT" val="{&quot;height&quot;:4980,&quot;width&quot;:13718}"/>
</p:tagLst>
</file>

<file path=ppt/tags/tag9.xml><?xml version="1.0" encoding="utf-8"?>
<p:tagLst xmlns:a="http://schemas.openxmlformats.org/drawingml/2006/main" xmlns:r="http://schemas.openxmlformats.org/officeDocument/2006/relationships" xmlns:p="http://schemas.openxmlformats.org/presentationml/2006/main">
  <p:tag name="REFSHAPE" val="684177836"/>
  <p:tag name="KSO_WM_UNIT_PLACING_PICTURE_USER_VIEWPORT" val="{&quot;height&quot;:4470,&quot;width&quot;:8340}"/>
</p:tagLst>
</file>

<file path=ppt/theme/theme1.xml><?xml version="1.0" encoding="utf-8"?>
<a:theme xmlns:a="http://schemas.openxmlformats.org/drawingml/2006/main" name="USTC-DeepBlu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STC-DeepBlue" id="{A61F68F3-0E6C-4EA4-B1E6-29A833CD64A8}" vid="{8102A5DC-8C51-49D5-B17E-FF8AB6D12D3C}"/>
    </a:ext>
  </a:extLst>
</a:theme>
</file>

<file path=ppt/theme/theme2.xml><?xml version="1.0" encoding="utf-8"?>
<a:theme xmlns:a="http://schemas.openxmlformats.org/drawingml/2006/main" name="ustc_blue2">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stc_blue2" id="{FE527070-B869-48F3-9B09-34197221A4F1}" vid="{FC9996AD-180F-40E3-AD78-7EC952C73C3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课程提纲-2019-v3</Template>
  <TotalTime>6584</TotalTime>
  <Words>4085</Words>
  <Application>Microsoft Office PowerPoint</Application>
  <PresentationFormat>全屏显示(4:3)</PresentationFormat>
  <Paragraphs>982</Paragraphs>
  <Slides>65</Slides>
  <Notes>9</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4</vt:i4>
      </vt:variant>
      <vt:variant>
        <vt:lpstr>幻灯片标题</vt:lpstr>
      </vt:variant>
      <vt:variant>
        <vt:i4>65</vt:i4>
      </vt:variant>
    </vt:vector>
  </HeadingPairs>
  <TitlesOfParts>
    <vt:vector size="82" baseType="lpstr">
      <vt:lpstr>等线</vt:lpstr>
      <vt:lpstr>黑体</vt:lpstr>
      <vt:lpstr>华文彩云</vt:lpstr>
      <vt:lpstr>楷体_GB2312</vt:lpstr>
      <vt:lpstr>宋体</vt:lpstr>
      <vt:lpstr>Arial</vt:lpstr>
      <vt:lpstr>Cambria Math</vt:lpstr>
      <vt:lpstr>Symbol</vt:lpstr>
      <vt:lpstr>Times New Roman</vt:lpstr>
      <vt:lpstr>Verdana</vt:lpstr>
      <vt:lpstr>Wingdings</vt:lpstr>
      <vt:lpstr>USTC-DeepBlue</vt:lpstr>
      <vt:lpstr>ustc_blue2</vt:lpstr>
      <vt:lpstr>Equation.KSEE3</vt:lpstr>
      <vt:lpstr>公式</vt:lpstr>
      <vt:lpstr>Microsoft Drawing</vt:lpstr>
      <vt:lpstr>Equation</vt:lpstr>
      <vt:lpstr>第十章：图像识别</vt:lpstr>
      <vt:lpstr>目标检测</vt:lpstr>
      <vt:lpstr>霍夫变换 (Hough Transform)</vt:lpstr>
      <vt:lpstr>霍夫变换 (Hough Transform)</vt:lpstr>
      <vt:lpstr>霍夫变换基本原理：以直线检测为例</vt:lpstr>
      <vt:lpstr>霍夫变换：直线检测</vt:lpstr>
      <vt:lpstr>霍夫变换：直线检测</vt:lpstr>
      <vt:lpstr>霍夫变换：直线检测的改进形式</vt:lpstr>
      <vt:lpstr>霍夫变换：其他形状的检测</vt:lpstr>
      <vt:lpstr>霍夫变换：圆周检测</vt:lpstr>
      <vt:lpstr>霍夫变换：圆周检测</vt:lpstr>
      <vt:lpstr>霍夫变换：圆周检测</vt:lpstr>
      <vt:lpstr>广义霍夫变换</vt:lpstr>
      <vt:lpstr>广义霍夫变换原理</vt:lpstr>
      <vt:lpstr>广义霍夫变换原理</vt:lpstr>
      <vt:lpstr>广义霍夫变换原理  </vt:lpstr>
      <vt:lpstr>广义霍夫变换原理  </vt:lpstr>
      <vt:lpstr>广义霍夫变换原理  </vt:lpstr>
      <vt:lpstr>广义霍夫变换原理  </vt:lpstr>
      <vt:lpstr>广义霍夫变换的性能</vt:lpstr>
      <vt:lpstr>完整广义霍夫变换   </vt:lpstr>
      <vt:lpstr>完整广义霍夫变换   </vt:lpstr>
      <vt:lpstr>目标检测</vt:lpstr>
      <vt:lpstr>倒角距离变换 (Chamfer Distance Transform)</vt:lpstr>
      <vt:lpstr>倒角距离变换 (Chamfer Distance Transform)</vt:lpstr>
      <vt:lpstr>倒角距离变换 (Chamfer Distance Transform)</vt:lpstr>
      <vt:lpstr>倒角距离变换 (Chamfer Distance Transform)</vt:lpstr>
      <vt:lpstr>倒角距离变换：如何做距离变换？</vt:lpstr>
      <vt:lpstr>倒角距离变换：如何做距离变换？</vt:lpstr>
      <vt:lpstr>倒角距离变换：倒角匹配实例</vt:lpstr>
      <vt:lpstr>倒角距离变换 (Chamfer Distance Transform)</vt:lpstr>
      <vt:lpstr>图像识别</vt:lpstr>
      <vt:lpstr>面向图像分类的空间金字塔匹配</vt:lpstr>
      <vt:lpstr>面向图像分类的空间金字塔匹配</vt:lpstr>
      <vt:lpstr>面向图像分类的空间金字塔匹配</vt:lpstr>
      <vt:lpstr>图像分类模型</vt:lpstr>
      <vt:lpstr>图像分类模型：SVM分类器</vt:lpstr>
      <vt:lpstr>图像识别</vt:lpstr>
      <vt:lpstr>图像数据库索引：正向索引</vt:lpstr>
      <vt:lpstr>图像数据库索引：倒排索引</vt:lpstr>
      <vt:lpstr>图像数据库索引：倒排索引-示例</vt:lpstr>
      <vt:lpstr>图像数据库索引：倒排索引</vt:lpstr>
      <vt:lpstr>图像分类与检索</vt:lpstr>
      <vt:lpstr>空间验证</vt:lpstr>
      <vt:lpstr>视觉几何上下文表达</vt:lpstr>
      <vt:lpstr>几何校验(1): RANSAC</vt:lpstr>
      <vt:lpstr> 几何校验(1): RANSAC</vt:lpstr>
      <vt:lpstr>几何校验(2): 空间编码(Spatial Coding)</vt:lpstr>
      <vt:lpstr>PowerPoint 演示文稿</vt:lpstr>
      <vt:lpstr>空间编码矩阵生成</vt:lpstr>
      <vt:lpstr>空间编码矩阵生成</vt:lpstr>
      <vt:lpstr>局部特征匹配的空间校验</vt:lpstr>
      <vt:lpstr>局部匹配的空间校验实例</vt:lpstr>
      <vt:lpstr>图像识别</vt:lpstr>
      <vt:lpstr>哈希算法</vt:lpstr>
      <vt:lpstr>哈希算法</vt:lpstr>
      <vt:lpstr>哈希算法</vt:lpstr>
      <vt:lpstr>哈希算法(1): 局部敏感哈希</vt:lpstr>
      <vt:lpstr>哈希算法(1): 局部敏感哈希</vt:lpstr>
      <vt:lpstr>哈希算法(1): 局部敏感哈希</vt:lpstr>
      <vt:lpstr>哈希算法(2): 迭代量化（ITQ）</vt:lpstr>
      <vt:lpstr>哈希算法(2): 迭代量化（ITQ）</vt:lpstr>
      <vt:lpstr>哈希算法(3): 球面哈希</vt:lpstr>
      <vt:lpstr>哈希算法(3): 球面哈希</vt:lpstr>
      <vt:lpstr>哈希算法(3): 球面哈希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jiajun deng</dc:creator>
  <cp:lastModifiedBy>ZHOU</cp:lastModifiedBy>
  <cp:revision>456</cp:revision>
  <dcterms:created xsi:type="dcterms:W3CDTF">2019-12-08T14:12:21Z</dcterms:created>
  <dcterms:modified xsi:type="dcterms:W3CDTF">2021-11-25T12:56:02Z</dcterms:modified>
</cp:coreProperties>
</file>